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60" r:id="rId5"/>
    <p:sldId id="261" r:id="rId6"/>
    <p:sldId id="263" r:id="rId7"/>
    <p:sldId id="264" r:id="rId8"/>
    <p:sldId id="265" r:id="rId9"/>
    <p:sldId id="266" r:id="rId10"/>
    <p:sldId id="267" r:id="rId11"/>
    <p:sldId id="268"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AFC3B6-744B-4766-973E-EE55494757D1}" type="datetimeFigureOut">
              <a:rPr lang="ru-RU" smtClean="0"/>
              <a:t>17.01.2018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FDC18D-35C6-4CD8-84A6-AF44811607F0}" type="slidenum">
              <a:rPr lang="ru-RU" smtClean="0"/>
              <a:t>‹#›</a:t>
            </a:fld>
            <a:endParaRPr lang="ru-RU"/>
          </a:p>
        </p:txBody>
      </p:sp>
    </p:spTree>
    <p:extLst>
      <p:ext uri="{BB962C8B-B14F-4D97-AF65-F5344CB8AC3E}">
        <p14:creationId xmlns:p14="http://schemas.microsoft.com/office/powerpoint/2010/main" val="32074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5F386-321F-467E-9B7F-CB860E521DD4}" type="datetimeFigureOut">
              <a:rPr lang="ru-RU" smtClean="0"/>
              <a:t>17.01.2018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8039B3-2131-4CE3-86BB-CB31E7F7A8D0}" type="slidenum">
              <a:rPr lang="ru-RU" smtClean="0"/>
              <a:t>‹#›</a:t>
            </a:fld>
            <a:endParaRPr lang="ru-RU"/>
          </a:p>
        </p:txBody>
      </p:sp>
    </p:spTree>
    <p:extLst>
      <p:ext uri="{BB962C8B-B14F-4D97-AF65-F5344CB8AC3E}">
        <p14:creationId xmlns:p14="http://schemas.microsoft.com/office/powerpoint/2010/main" val="3553035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5F386-321F-467E-9B7F-CB860E521DD4}" type="datetimeFigureOut">
              <a:rPr lang="ru-RU" smtClean="0"/>
              <a:t>17.01.2018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8039B3-2131-4CE3-86BB-CB31E7F7A8D0}" type="slidenum">
              <a:rPr lang="ru-RU" smtClean="0"/>
              <a:t>‹#›</a:t>
            </a:fld>
            <a:endParaRPr lang="ru-RU"/>
          </a:p>
        </p:txBody>
      </p:sp>
    </p:spTree>
    <p:extLst>
      <p:ext uri="{BB962C8B-B14F-4D97-AF65-F5344CB8AC3E}">
        <p14:creationId xmlns:p14="http://schemas.microsoft.com/office/powerpoint/2010/main" val="28001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5F386-321F-467E-9B7F-CB860E521DD4}" type="datetimeFigureOut">
              <a:rPr lang="ru-RU" smtClean="0"/>
              <a:t>17.01.2018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8039B3-2131-4CE3-86BB-CB31E7F7A8D0}" type="slidenum">
              <a:rPr lang="ru-RU" smtClean="0"/>
              <a:t>‹#›</a:t>
            </a:fld>
            <a:endParaRPr lang="ru-RU"/>
          </a:p>
        </p:txBody>
      </p:sp>
    </p:spTree>
    <p:extLst>
      <p:ext uri="{BB962C8B-B14F-4D97-AF65-F5344CB8AC3E}">
        <p14:creationId xmlns:p14="http://schemas.microsoft.com/office/powerpoint/2010/main" val="3299191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5F386-321F-467E-9B7F-CB860E521DD4}" type="datetimeFigureOut">
              <a:rPr lang="ru-RU" smtClean="0"/>
              <a:t>17.01.2018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8039B3-2131-4CE3-86BB-CB31E7F7A8D0}" type="slidenum">
              <a:rPr lang="ru-RU" smtClean="0"/>
              <a:t>‹#›</a:t>
            </a:fld>
            <a:endParaRPr lang="ru-RU"/>
          </a:p>
        </p:txBody>
      </p:sp>
    </p:spTree>
    <p:extLst>
      <p:ext uri="{BB962C8B-B14F-4D97-AF65-F5344CB8AC3E}">
        <p14:creationId xmlns:p14="http://schemas.microsoft.com/office/powerpoint/2010/main" val="301199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5F386-321F-467E-9B7F-CB860E521DD4}" type="datetimeFigureOut">
              <a:rPr lang="ru-RU" smtClean="0"/>
              <a:t>17.01.2018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8039B3-2131-4CE3-86BB-CB31E7F7A8D0}" type="slidenum">
              <a:rPr lang="ru-RU" smtClean="0"/>
              <a:t>‹#›</a:t>
            </a:fld>
            <a:endParaRPr lang="ru-RU"/>
          </a:p>
        </p:txBody>
      </p:sp>
    </p:spTree>
    <p:extLst>
      <p:ext uri="{BB962C8B-B14F-4D97-AF65-F5344CB8AC3E}">
        <p14:creationId xmlns:p14="http://schemas.microsoft.com/office/powerpoint/2010/main" val="3553931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5F386-321F-467E-9B7F-CB860E521DD4}" type="datetimeFigureOut">
              <a:rPr lang="ru-RU" smtClean="0"/>
              <a:t>17.01.2018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8039B3-2131-4CE3-86BB-CB31E7F7A8D0}" type="slidenum">
              <a:rPr lang="ru-RU" smtClean="0"/>
              <a:t>‹#›</a:t>
            </a:fld>
            <a:endParaRPr lang="ru-RU"/>
          </a:p>
        </p:txBody>
      </p:sp>
    </p:spTree>
    <p:extLst>
      <p:ext uri="{BB962C8B-B14F-4D97-AF65-F5344CB8AC3E}">
        <p14:creationId xmlns:p14="http://schemas.microsoft.com/office/powerpoint/2010/main" val="588312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5F386-321F-467E-9B7F-CB860E521DD4}" type="datetimeFigureOut">
              <a:rPr lang="ru-RU" smtClean="0"/>
              <a:t>17.01.2018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18039B3-2131-4CE3-86BB-CB31E7F7A8D0}" type="slidenum">
              <a:rPr lang="ru-RU" smtClean="0"/>
              <a:t>‹#›</a:t>
            </a:fld>
            <a:endParaRPr lang="ru-RU"/>
          </a:p>
        </p:txBody>
      </p:sp>
    </p:spTree>
    <p:extLst>
      <p:ext uri="{BB962C8B-B14F-4D97-AF65-F5344CB8AC3E}">
        <p14:creationId xmlns:p14="http://schemas.microsoft.com/office/powerpoint/2010/main" val="3042663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5F386-321F-467E-9B7F-CB860E521DD4}" type="datetimeFigureOut">
              <a:rPr lang="ru-RU" smtClean="0"/>
              <a:t>17.01.2018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18039B3-2131-4CE3-86BB-CB31E7F7A8D0}" type="slidenum">
              <a:rPr lang="ru-RU" smtClean="0"/>
              <a:t>‹#›</a:t>
            </a:fld>
            <a:endParaRPr lang="ru-RU"/>
          </a:p>
        </p:txBody>
      </p:sp>
    </p:spTree>
    <p:extLst>
      <p:ext uri="{BB962C8B-B14F-4D97-AF65-F5344CB8AC3E}">
        <p14:creationId xmlns:p14="http://schemas.microsoft.com/office/powerpoint/2010/main" val="2503078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5F386-321F-467E-9B7F-CB860E521DD4}" type="datetimeFigureOut">
              <a:rPr lang="ru-RU" smtClean="0"/>
              <a:t>17.01.2018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18039B3-2131-4CE3-86BB-CB31E7F7A8D0}" type="slidenum">
              <a:rPr lang="ru-RU" smtClean="0"/>
              <a:t>‹#›</a:t>
            </a:fld>
            <a:endParaRPr lang="ru-RU"/>
          </a:p>
        </p:txBody>
      </p:sp>
    </p:spTree>
    <p:extLst>
      <p:ext uri="{BB962C8B-B14F-4D97-AF65-F5344CB8AC3E}">
        <p14:creationId xmlns:p14="http://schemas.microsoft.com/office/powerpoint/2010/main" val="1064167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0F5F386-321F-467E-9B7F-CB860E521DD4}" type="datetimeFigureOut">
              <a:rPr lang="ru-RU" smtClean="0"/>
              <a:t>17.01.2018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8039B3-2131-4CE3-86BB-CB31E7F7A8D0}" type="slidenum">
              <a:rPr lang="ru-RU" smtClean="0"/>
              <a:t>‹#›</a:t>
            </a:fld>
            <a:endParaRPr lang="ru-RU"/>
          </a:p>
        </p:txBody>
      </p:sp>
    </p:spTree>
    <p:extLst>
      <p:ext uri="{BB962C8B-B14F-4D97-AF65-F5344CB8AC3E}">
        <p14:creationId xmlns:p14="http://schemas.microsoft.com/office/powerpoint/2010/main" val="172295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0F5F386-321F-467E-9B7F-CB860E521DD4}" type="datetimeFigureOut">
              <a:rPr lang="ru-RU" smtClean="0"/>
              <a:t>17.01.2018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8039B3-2131-4CE3-86BB-CB31E7F7A8D0}" type="slidenum">
              <a:rPr lang="ru-RU" smtClean="0"/>
              <a:t>‹#›</a:t>
            </a:fld>
            <a:endParaRPr lang="ru-RU"/>
          </a:p>
        </p:txBody>
      </p:sp>
    </p:spTree>
    <p:extLst>
      <p:ext uri="{BB962C8B-B14F-4D97-AF65-F5344CB8AC3E}">
        <p14:creationId xmlns:p14="http://schemas.microsoft.com/office/powerpoint/2010/main" val="3608130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5F386-321F-467E-9B7F-CB860E521DD4}" type="datetimeFigureOut">
              <a:rPr lang="ru-RU" smtClean="0"/>
              <a:t>17.01.2018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039B3-2131-4CE3-86BB-CB31E7F7A8D0}" type="slidenum">
              <a:rPr lang="ru-RU" smtClean="0"/>
              <a:t>‹#›</a:t>
            </a:fld>
            <a:endParaRPr lang="ru-RU"/>
          </a:p>
        </p:txBody>
      </p:sp>
    </p:spTree>
    <p:extLst>
      <p:ext uri="{BB962C8B-B14F-4D97-AF65-F5344CB8AC3E}">
        <p14:creationId xmlns:p14="http://schemas.microsoft.com/office/powerpoint/2010/main" val="854720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dirty="0" smtClean="0">
                <a:latin typeface="Times New Roman" pitchFamily="18" charset="0"/>
                <a:cs typeface="Times New Roman" pitchFamily="18" charset="0"/>
              </a:rPr>
              <a:t>Елтай орта мектебі</a:t>
            </a: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r>
              <a:rPr lang="kk-KZ" dirty="0" smtClean="0">
                <a:solidFill>
                  <a:schemeClr val="tx1"/>
                </a:solidFill>
                <a:latin typeface="Times New Roman" pitchFamily="18" charset="0"/>
                <a:cs typeface="Times New Roman" pitchFamily="18" charset="0"/>
              </a:rPr>
              <a:t>Мектепішілік ата-аналардың жиналысы</a:t>
            </a:r>
          </a:p>
          <a:p>
            <a:r>
              <a:rPr lang="kk-KZ" dirty="0" smtClean="0">
                <a:solidFill>
                  <a:schemeClr val="tx1"/>
                </a:solidFill>
                <a:latin typeface="Times New Roman" pitchFamily="18" charset="0"/>
                <a:cs typeface="Times New Roman" pitchFamily="18" charset="0"/>
              </a:rPr>
              <a:t>Қаңтар 2018 жыл</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38649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latin typeface="Times New Roman" pitchFamily="18" charset="0"/>
                <a:cs typeface="Times New Roman" pitchFamily="18" charset="0"/>
              </a:rPr>
              <a:t>Тоқсандық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баға</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0" indent="0">
              <a:buNone/>
            </a:pPr>
            <a:r>
              <a:rPr lang="ru-RU" dirty="0" err="1">
                <a:latin typeface="Times New Roman" pitchFamily="18" charset="0"/>
                <a:cs typeface="Times New Roman" pitchFamily="18" charset="0"/>
              </a:rPr>
              <a:t>Тоқсан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барысында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тапсырған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барлық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жиынтық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жұмыстарынан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жинақталған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нақты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пайыздық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көрсеткіштегі</a:t>
            </a:r>
            <a:r>
              <a:rPr lang="ru-RU" dirty="0">
                <a:latin typeface="Times New Roman" pitchFamily="18" charset="0"/>
                <a:cs typeface="Times New Roman" pitchFamily="18" charset="0"/>
              </a:rPr>
              <a:t> балы. </a:t>
            </a:r>
            <a:r>
              <a:rPr lang="ru-RU" dirty="0" err="1">
                <a:latin typeface="Times New Roman" pitchFamily="18" charset="0"/>
                <a:cs typeface="Times New Roman" pitchFamily="18" charset="0"/>
              </a:rPr>
              <a:t>Бөлім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жиынтық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жұмысынан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балдың</a:t>
            </a:r>
            <a:r>
              <a:rPr lang="ru-RU" dirty="0">
                <a:latin typeface="Times New Roman" pitchFamily="18" charset="0"/>
                <a:cs typeface="Times New Roman" pitchFamily="18" charset="0"/>
              </a:rPr>
              <a:t> 50% мен </a:t>
            </a:r>
            <a:r>
              <a:rPr lang="ru-RU" dirty="0" err="1">
                <a:latin typeface="Times New Roman" pitchFamily="18" charset="0"/>
                <a:cs typeface="Times New Roman" pitchFamily="18" charset="0"/>
              </a:rPr>
              <a:t>тоқсандық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жиынтық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жұмысынан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балдың</a:t>
            </a:r>
            <a:r>
              <a:rPr lang="ru-RU" dirty="0">
                <a:latin typeface="Times New Roman" pitchFamily="18" charset="0"/>
                <a:cs typeface="Times New Roman" pitchFamily="18" charset="0"/>
              </a:rPr>
              <a:t> 50% </a:t>
            </a:r>
            <a:r>
              <a:rPr lang="ru-RU" dirty="0" err="1">
                <a:latin typeface="Times New Roman" pitchFamily="18" charset="0"/>
                <a:cs typeface="Times New Roman" pitchFamily="18" charset="0"/>
              </a:rPr>
              <a:t>жинайды</a:t>
            </a:r>
            <a:r>
              <a:rPr lang="ru-RU" dirty="0">
                <a:latin typeface="Times New Roman" pitchFamily="18" charset="0"/>
                <a:cs typeface="Times New Roman" pitchFamily="18" charset="0"/>
              </a:rPr>
              <a:t>. </a:t>
            </a:r>
          </a:p>
        </p:txBody>
      </p:sp>
    </p:spTree>
    <p:extLst>
      <p:ext uri="{BB962C8B-B14F-4D97-AF65-F5344CB8AC3E}">
        <p14:creationId xmlns:p14="http://schemas.microsoft.com/office/powerpoint/2010/main" val="3023614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i="1" dirty="0">
                <a:solidFill>
                  <a:srgbClr val="FF0000"/>
                </a:solidFill>
                <a:latin typeface="Times New Roman" pitchFamily="18" charset="0"/>
                <a:cs typeface="Times New Roman" pitchFamily="18" charset="0"/>
              </a:rPr>
              <a:t>АТА-АНАҒА </a:t>
            </a:r>
            <a:r>
              <a:rPr lang="ru-RU" sz="4000" b="1" i="1" dirty="0">
                <a:solidFill>
                  <a:srgbClr val="FF0000"/>
                </a:solidFill>
                <a:latin typeface="Times New Roman" pitchFamily="18" charset="0"/>
                <a:cs typeface="Times New Roman" pitchFamily="18" charset="0"/>
              </a:rPr>
              <a:t>НЕНІ</a:t>
            </a:r>
            <a:r>
              <a:rPr lang="ru-RU" sz="3200" b="1" i="1" dirty="0">
                <a:solidFill>
                  <a:srgbClr val="FF0000"/>
                </a:solidFill>
                <a:latin typeface="Times New Roman" pitchFamily="18" charset="0"/>
                <a:cs typeface="Times New Roman" pitchFamily="18" charset="0"/>
              </a:rPr>
              <a:t> ІСТЕГЕН МАҢЫЗДЫ</a:t>
            </a:r>
          </a:p>
        </p:txBody>
      </p:sp>
      <p:sp>
        <p:nvSpPr>
          <p:cNvPr id="3" name="Объект 2"/>
          <p:cNvSpPr>
            <a:spLocks noGrp="1"/>
          </p:cNvSpPr>
          <p:nvPr>
            <p:ph idx="1"/>
          </p:nvPr>
        </p:nvSpPr>
        <p:spPr/>
        <p:txBody>
          <a:bodyPr>
            <a:normAutofit/>
          </a:bodyPr>
          <a:lstStyle/>
          <a:p>
            <a:r>
              <a:rPr lang="ru-RU" dirty="0" err="1">
                <a:latin typeface="Times New Roman" pitchFamily="18" charset="0"/>
                <a:cs typeface="Times New Roman" pitchFamily="18" charset="0"/>
              </a:rPr>
              <a:t>Оқу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барысында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балаңызға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қажетті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қолдау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көмектесу</a:t>
            </a:r>
            <a:r>
              <a:rPr lang="ru-RU" dirty="0" smtClean="0">
                <a:latin typeface="Times New Roman" pitchFamily="18" charset="0"/>
                <a:cs typeface="Times New Roman" pitchFamily="18" charset="0"/>
              </a:rPr>
              <a:t>.</a:t>
            </a:r>
          </a:p>
          <a:p>
            <a:pPr marL="0" indent="0">
              <a:buNone/>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Балаңыздың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нәтижелерін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қадағалау</a:t>
            </a:r>
            <a:r>
              <a:rPr lang="ru-RU" dirty="0" smtClean="0">
                <a:latin typeface="Times New Roman" pitchFamily="18" charset="0"/>
                <a:cs typeface="Times New Roman" pitchFamily="18" charset="0"/>
              </a:rPr>
              <a:t>.</a:t>
            </a:r>
          </a:p>
          <a:p>
            <a:pPr marL="0" indent="0">
              <a:buNone/>
            </a:pP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Мұғалімдермен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сенімді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қарым-қатынас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орнату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балаңыздың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нәтижелерін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үнемі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талқылау</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marL="0" indent="0">
              <a:buNone/>
            </a:pP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Мектепте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өткізілетін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іс-шараларға</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қатысу</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622935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latin typeface="Times New Roman" pitchFamily="18" charset="0"/>
                <a:cs typeface="Times New Roman" pitchFamily="18" charset="0"/>
              </a:rPr>
              <a:t>Күн тәртібі</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77500" lnSpcReduction="20000"/>
          </a:bodyPr>
          <a:lstStyle/>
          <a:p>
            <a:pPr marL="514350" indent="-514350">
              <a:buAutoNum type="arabicPeriod"/>
            </a:pPr>
            <a:r>
              <a:rPr lang="ru-RU" sz="3300" dirty="0" err="1" smtClean="0">
                <a:latin typeface="Times New Roman" pitchFamily="18" charset="0"/>
                <a:cs typeface="Times New Roman" pitchFamily="18" charset="0"/>
              </a:rPr>
              <a:t>Нұрсұлтан</a:t>
            </a:r>
            <a:r>
              <a:rPr lang="ru-RU" sz="3300" dirty="0" smtClean="0">
                <a:latin typeface="Times New Roman" pitchFamily="18" charset="0"/>
                <a:cs typeface="Times New Roman" pitchFamily="18" charset="0"/>
              </a:rPr>
              <a:t> </a:t>
            </a:r>
            <a:r>
              <a:rPr lang="ru-RU" sz="3300" dirty="0" err="1">
                <a:latin typeface="Times New Roman" pitchFamily="18" charset="0"/>
                <a:cs typeface="Times New Roman" pitchFamily="18" charset="0"/>
              </a:rPr>
              <a:t>Назарбаевтың</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Қазақстан</a:t>
            </a:r>
            <a:r>
              <a:rPr lang="ru-RU" sz="3300" dirty="0">
                <a:latin typeface="Times New Roman" pitchFamily="18" charset="0"/>
                <a:cs typeface="Times New Roman" pitchFamily="18" charset="0"/>
              </a:rPr>
              <a:t> </a:t>
            </a:r>
            <a:r>
              <a:rPr lang="ru-RU" sz="3300" dirty="0" err="1">
                <a:latin typeface="Times New Roman" pitchFamily="18" charset="0"/>
                <a:cs typeface="Times New Roman" pitchFamily="18" charset="0"/>
              </a:rPr>
              <a:t>халқына</a:t>
            </a:r>
            <a:r>
              <a:rPr lang="ru-RU" sz="3300" dirty="0">
                <a:latin typeface="Times New Roman" pitchFamily="18" charset="0"/>
                <a:cs typeface="Times New Roman" pitchFamily="18" charset="0"/>
              </a:rPr>
              <a:t> </a:t>
            </a:r>
            <a:r>
              <a:rPr lang="ru-RU" sz="3300" dirty="0" err="1" smtClean="0">
                <a:latin typeface="Times New Roman" pitchFamily="18" charset="0"/>
                <a:cs typeface="Times New Roman" pitchFamily="18" charset="0"/>
              </a:rPr>
              <a:t>Жолдауы</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тарих</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пәні</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мұғалімі</a:t>
            </a:r>
            <a:r>
              <a:rPr lang="ru-RU" sz="3300" dirty="0" smtClean="0">
                <a:latin typeface="Times New Roman" pitchFamily="18" charset="0"/>
                <a:cs typeface="Times New Roman" pitchFamily="18" charset="0"/>
              </a:rPr>
              <a:t> Народ </a:t>
            </a:r>
            <a:r>
              <a:rPr lang="ru-RU" sz="3300" dirty="0" err="1" smtClean="0">
                <a:latin typeface="Times New Roman" pitchFamily="18" charset="0"/>
                <a:cs typeface="Times New Roman" pitchFamily="18" charset="0"/>
              </a:rPr>
              <a:t>Халамхан</a:t>
            </a:r>
            <a:r>
              <a:rPr lang="ru-RU" sz="3300" dirty="0" smtClean="0">
                <a:latin typeface="Times New Roman" pitchFamily="18" charset="0"/>
                <a:cs typeface="Times New Roman" pitchFamily="18" charset="0"/>
              </a:rPr>
              <a:t>)</a:t>
            </a:r>
          </a:p>
          <a:p>
            <a:pPr marL="514350" indent="-514350">
              <a:buAutoNum type="arabicPeriod"/>
            </a:pPr>
            <a:r>
              <a:rPr lang="ru-RU" sz="3300" dirty="0" err="1" smtClean="0">
                <a:latin typeface="Times New Roman" pitchFamily="18" charset="0"/>
                <a:cs typeface="Times New Roman" pitchFamily="18" charset="0"/>
              </a:rPr>
              <a:t>Критериалды</a:t>
            </a:r>
            <a:r>
              <a:rPr lang="ru-RU" sz="3300" dirty="0" smtClean="0">
                <a:latin typeface="Times New Roman" pitchFamily="18" charset="0"/>
                <a:cs typeface="Times New Roman" pitchFamily="18" charset="0"/>
              </a:rPr>
              <a:t> </a:t>
            </a:r>
            <a:r>
              <a:rPr lang="kk-KZ" sz="3300" dirty="0" smtClean="0">
                <a:latin typeface="Times New Roman" pitchFamily="18" charset="0"/>
                <a:cs typeface="Times New Roman" pitchFamily="18" charset="0"/>
              </a:rPr>
              <a:t>бағалаудағы терминдерге түсініктеме Бекей М.</a:t>
            </a:r>
            <a:endParaRPr lang="ru-RU" sz="3300" dirty="0" smtClean="0">
              <a:latin typeface="Times New Roman" pitchFamily="18" charset="0"/>
              <a:cs typeface="Times New Roman" pitchFamily="18" charset="0"/>
            </a:endParaRPr>
          </a:p>
          <a:p>
            <a:pPr marL="0" indent="0">
              <a:buNone/>
            </a:pPr>
            <a:r>
              <a:rPr lang="ru-RU" sz="3300" dirty="0">
                <a:latin typeface="Times New Roman" pitchFamily="18" charset="0"/>
                <a:cs typeface="Times New Roman" pitchFamily="18" charset="0"/>
              </a:rPr>
              <a:t>3</a:t>
            </a:r>
            <a:r>
              <a:rPr lang="ru-RU" sz="3300" dirty="0" smtClean="0">
                <a:latin typeface="Times New Roman" pitchFamily="18" charset="0"/>
                <a:cs typeface="Times New Roman" pitchFamily="18" charset="0"/>
              </a:rPr>
              <a:t>. </a:t>
            </a:r>
            <a:r>
              <a:rPr lang="ru-RU" sz="3300" dirty="0" smtClean="0">
                <a:latin typeface="Times New Roman" pitchFamily="18" charset="0"/>
                <a:cs typeface="Times New Roman" pitchFamily="18" charset="0"/>
              </a:rPr>
              <a:t>2017-2018 </a:t>
            </a:r>
            <a:r>
              <a:rPr lang="ru-RU" sz="3300" dirty="0" err="1" smtClean="0">
                <a:latin typeface="Times New Roman" pitchFamily="18" charset="0"/>
                <a:cs typeface="Times New Roman" pitchFamily="18" charset="0"/>
              </a:rPr>
              <a:t>оқу</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жылының</a:t>
            </a:r>
            <a:r>
              <a:rPr lang="ru-RU" sz="3300" dirty="0" smtClean="0">
                <a:latin typeface="Times New Roman" pitchFamily="18" charset="0"/>
                <a:cs typeface="Times New Roman" pitchFamily="18" charset="0"/>
              </a:rPr>
              <a:t> І </a:t>
            </a:r>
            <a:r>
              <a:rPr lang="ru-RU" sz="3300" dirty="0" err="1" smtClean="0">
                <a:latin typeface="Times New Roman" pitchFamily="18" charset="0"/>
                <a:cs typeface="Times New Roman" pitchFamily="18" charset="0"/>
              </a:rPr>
              <a:t>жартыжылдықтын</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қорытындысы</a:t>
            </a:r>
            <a:r>
              <a:rPr lang="ru-RU" sz="3300" dirty="0">
                <a:latin typeface="Times New Roman" pitchFamily="18" charset="0"/>
                <a:cs typeface="Times New Roman" pitchFamily="18" charset="0"/>
              </a:rPr>
              <a:t> </a:t>
            </a:r>
            <a:r>
              <a:rPr lang="ru-RU" sz="3300" dirty="0" smtClean="0">
                <a:latin typeface="Times New Roman" pitchFamily="18" charset="0"/>
                <a:cs typeface="Times New Roman" pitchFamily="18" charset="0"/>
              </a:rPr>
              <a:t> </a:t>
            </a:r>
          </a:p>
          <a:p>
            <a:pPr marL="0" indent="0">
              <a:buNone/>
            </a:pPr>
            <a:r>
              <a:rPr lang="ru-RU" sz="3300" dirty="0" err="1" smtClean="0">
                <a:latin typeface="Times New Roman" pitchFamily="18" charset="0"/>
                <a:cs typeface="Times New Roman" pitchFamily="18" charset="0"/>
              </a:rPr>
              <a:t>оқу</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ісінің</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меңгерушісі</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Балпанова</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Салтанат</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Рахимовна</a:t>
            </a:r>
            <a:endParaRPr lang="ru-RU" sz="3300" dirty="0" smtClean="0">
              <a:latin typeface="Times New Roman" pitchFamily="18" charset="0"/>
              <a:cs typeface="Times New Roman" pitchFamily="18" charset="0"/>
            </a:endParaRPr>
          </a:p>
          <a:p>
            <a:pPr marL="0" indent="0">
              <a:buNone/>
            </a:pPr>
            <a:r>
              <a:rPr lang="kk-KZ" sz="3300" dirty="0">
                <a:latin typeface="Times New Roman" pitchFamily="18" charset="0"/>
                <a:cs typeface="Times New Roman" pitchFamily="18" charset="0"/>
              </a:rPr>
              <a:t>4</a:t>
            </a:r>
            <a:r>
              <a:rPr lang="kk-KZ" sz="3300" dirty="0" smtClean="0">
                <a:latin typeface="Times New Roman" pitchFamily="18" charset="0"/>
                <a:cs typeface="Times New Roman" pitchFamily="18" charset="0"/>
              </a:rPr>
              <a:t>. </a:t>
            </a:r>
            <a:r>
              <a:rPr lang="kk-KZ" sz="3300" dirty="0" smtClean="0">
                <a:latin typeface="Times New Roman" pitchFamily="18" charset="0"/>
                <a:cs typeface="Times New Roman" pitchFamily="18" charset="0"/>
              </a:rPr>
              <a:t>Тәрбие ісінің меңгерушісі Аймихан Мырзабек </a:t>
            </a:r>
          </a:p>
          <a:p>
            <a:pPr>
              <a:buFontTx/>
              <a:buChar char="-"/>
            </a:pPr>
            <a:r>
              <a:rPr lang="kk-KZ" sz="3300" dirty="0" smtClean="0">
                <a:latin typeface="Times New Roman" pitchFamily="18" charset="0"/>
                <a:cs typeface="Times New Roman" pitchFamily="18" charset="0"/>
              </a:rPr>
              <a:t>Ата-аналардың міндеттері мен негізгі тәртібі, оқушылардың бос уақытын тиімді пайдалануы,</a:t>
            </a:r>
          </a:p>
          <a:p>
            <a:pPr>
              <a:buFontTx/>
              <a:buChar char="-"/>
            </a:pPr>
            <a:r>
              <a:rPr lang="kk-KZ" sz="3300" dirty="0">
                <a:latin typeface="Times New Roman" pitchFamily="18" charset="0"/>
                <a:cs typeface="Times New Roman" pitchFamily="18" charset="0"/>
              </a:rPr>
              <a:t>о</a:t>
            </a:r>
            <a:r>
              <a:rPr lang="kk-KZ" sz="3300" dirty="0" smtClean="0">
                <a:latin typeface="Times New Roman" pitchFamily="18" charset="0"/>
                <a:cs typeface="Times New Roman" pitchFamily="18" charset="0"/>
              </a:rPr>
              <a:t>қушылардың І жартыжылдықта жеткен жетістіктері)</a:t>
            </a:r>
            <a:endParaRPr lang="ru-RU" sz="3300" dirty="0" smtClean="0">
              <a:latin typeface="Times New Roman" pitchFamily="18" charset="0"/>
              <a:cs typeface="Times New Roman" pitchFamily="18" charset="0"/>
            </a:endParaRPr>
          </a:p>
          <a:p>
            <a:pPr marL="0" indent="0">
              <a:buNone/>
            </a:pPr>
            <a:r>
              <a:rPr lang="ru-RU" sz="3300" dirty="0">
                <a:latin typeface="Times New Roman" pitchFamily="18" charset="0"/>
                <a:cs typeface="Times New Roman" pitchFamily="18" charset="0"/>
              </a:rPr>
              <a:t>5</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әр</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түрлі</a:t>
            </a:r>
            <a:r>
              <a:rPr lang="ru-RU" sz="3300" dirty="0" smtClean="0">
                <a:latin typeface="Times New Roman" pitchFamily="18" charset="0"/>
                <a:cs typeface="Times New Roman" pitchFamily="18" charset="0"/>
              </a:rPr>
              <a:t> </a:t>
            </a:r>
            <a:r>
              <a:rPr lang="ru-RU" sz="3300" dirty="0" err="1" smtClean="0">
                <a:latin typeface="Times New Roman" pitchFamily="18" charset="0"/>
                <a:cs typeface="Times New Roman" pitchFamily="18" charset="0"/>
              </a:rPr>
              <a:t>мәселелер</a:t>
            </a:r>
            <a:r>
              <a:rPr lang="ru-RU" sz="3300" dirty="0" smtClean="0">
                <a:latin typeface="Times New Roman" pitchFamily="18" charset="0"/>
                <a:cs typeface="Times New Roman" pitchFamily="18" charset="0"/>
              </a:rPr>
              <a:t>. </a:t>
            </a:r>
            <a:endParaRPr lang="ru-RU" sz="33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650707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04664"/>
            <a:ext cx="8229600" cy="1224136"/>
          </a:xfrm>
        </p:spPr>
        <p:txBody>
          <a:bodyPr>
            <a:normAutofit fontScale="90000"/>
          </a:bodyPr>
          <a:lstStyle/>
          <a:p>
            <a:r>
              <a:rPr lang="kk-KZ" dirty="0" smtClean="0">
                <a:latin typeface="Times New Roman" pitchFamily="18" charset="0"/>
                <a:cs typeface="Times New Roman" pitchFamily="18" charset="0"/>
              </a:rPr>
              <a:t>І-ші жартыжылдық бойынша оқу үрдісі</a:t>
            </a:r>
            <a:r>
              <a:rPr lang="kk-KZ" sz="4000" dirty="0" smtClean="0">
                <a:latin typeface="Times New Roman" pitchFamily="18" charset="0"/>
                <a:cs typeface="Times New Roman" pitchFamily="18" charset="0"/>
              </a:rPr>
              <a:t>нің  қорытындысы.</a:t>
            </a:r>
            <a:br>
              <a:rPr lang="kk-KZ" sz="4000"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457200" y="1600201"/>
            <a:ext cx="8229600" cy="3629000"/>
          </a:xfrm>
        </p:spPr>
        <p:txBody>
          <a:bodyPr>
            <a:normAutofit/>
          </a:bodyPr>
          <a:lstStyle/>
          <a:p>
            <a:pPr>
              <a:buNone/>
            </a:pPr>
            <a:r>
              <a:rPr lang="kk-KZ" b="1" i="1" dirty="0" smtClean="0">
                <a:solidFill>
                  <a:schemeClr val="tx2">
                    <a:lumMod val="60000"/>
                    <a:lumOff val="40000"/>
                  </a:schemeClr>
                </a:solidFill>
                <a:latin typeface="Times New Roman" pitchFamily="18" charset="0"/>
                <a:cs typeface="Times New Roman" pitchFamily="18" charset="0"/>
              </a:rPr>
              <a:t>Оқу сапасының қорытындысы</a:t>
            </a:r>
            <a:r>
              <a:rPr lang="kk-KZ" b="1" i="1" dirty="0" smtClean="0">
                <a:latin typeface="Times New Roman" pitchFamily="18" charset="0"/>
                <a:cs typeface="Times New Roman" pitchFamily="18" charset="0"/>
              </a:rPr>
              <a:t>.</a:t>
            </a:r>
          </a:p>
          <a:p>
            <a:pPr>
              <a:buNone/>
            </a:pPr>
            <a:r>
              <a:rPr lang="kk-KZ" sz="1800" b="1" dirty="0" smtClean="0">
                <a:latin typeface="Times New Roman" pitchFamily="18" charset="0"/>
                <a:cs typeface="Times New Roman" pitchFamily="18" charset="0"/>
              </a:rPr>
              <a:t>1-4 сынып:  барлығы 54 оқушы,             </a:t>
            </a:r>
            <a:r>
              <a:rPr lang="kk-KZ" sz="1800" b="1" i="1" dirty="0" smtClean="0">
                <a:latin typeface="Times New Roman" pitchFamily="18" charset="0"/>
                <a:cs typeface="Times New Roman" pitchFamily="18" charset="0"/>
              </a:rPr>
              <a:t>5-9 сынып:  барлығы  88 оқушы, </a:t>
            </a:r>
          </a:p>
          <a:p>
            <a:pPr lvl="0"/>
            <a:r>
              <a:rPr lang="kk-KZ" sz="1800" dirty="0">
                <a:solidFill>
                  <a:prstClr val="black"/>
                </a:solidFill>
                <a:latin typeface="Times New Roman" pitchFamily="18" charset="0"/>
                <a:cs typeface="Times New Roman" pitchFamily="18" charset="0"/>
              </a:rPr>
              <a:t> Үздіктер:  4 оқ  - 7</a:t>
            </a:r>
            <a:r>
              <a:rPr lang="en-US" sz="1800" dirty="0">
                <a:solidFill>
                  <a:prstClr val="black"/>
                </a:solidFill>
                <a:latin typeface="Times New Roman" pitchFamily="18" charset="0"/>
                <a:cs typeface="Times New Roman" pitchFamily="18" charset="0"/>
              </a:rPr>
              <a:t>%</a:t>
            </a:r>
            <a:r>
              <a:rPr lang="kk-KZ" sz="1800" dirty="0">
                <a:solidFill>
                  <a:prstClr val="black"/>
                </a:solidFill>
                <a:latin typeface="Times New Roman" pitchFamily="18" charset="0"/>
                <a:cs typeface="Times New Roman" pitchFamily="18" charset="0"/>
              </a:rPr>
              <a:t>                                                 Үздіктер:  12 оқ  - 14</a:t>
            </a:r>
            <a:r>
              <a:rPr lang="en-US" sz="1800" dirty="0">
                <a:solidFill>
                  <a:prstClr val="black"/>
                </a:solidFill>
                <a:latin typeface="Times New Roman" pitchFamily="18" charset="0"/>
                <a:cs typeface="Times New Roman" pitchFamily="18" charset="0"/>
              </a:rPr>
              <a:t>%</a:t>
            </a:r>
          </a:p>
          <a:p>
            <a:pPr lvl="0"/>
            <a:r>
              <a:rPr lang="kk-KZ" sz="1800" dirty="0">
                <a:solidFill>
                  <a:prstClr val="black"/>
                </a:solidFill>
                <a:latin typeface="Times New Roman" pitchFamily="18" charset="0"/>
                <a:cs typeface="Times New Roman" pitchFamily="18" charset="0"/>
              </a:rPr>
              <a:t>    Екпінділер: 18 оқ - 33</a:t>
            </a:r>
            <a:r>
              <a:rPr lang="en-US" sz="1800" dirty="0">
                <a:solidFill>
                  <a:prstClr val="black"/>
                </a:solidFill>
                <a:latin typeface="Times New Roman" pitchFamily="18" charset="0"/>
                <a:cs typeface="Times New Roman" pitchFamily="18" charset="0"/>
              </a:rPr>
              <a:t>%</a:t>
            </a:r>
            <a:r>
              <a:rPr lang="kk-KZ" sz="1800" dirty="0">
                <a:solidFill>
                  <a:prstClr val="black"/>
                </a:solidFill>
                <a:latin typeface="Times New Roman" pitchFamily="18" charset="0"/>
                <a:cs typeface="Times New Roman" pitchFamily="18" charset="0"/>
              </a:rPr>
              <a:t>                                          Екпінділер: 26 оқ -30</a:t>
            </a:r>
            <a:r>
              <a:rPr lang="en-US" sz="1800" dirty="0">
                <a:solidFill>
                  <a:prstClr val="black"/>
                </a:solidFill>
                <a:latin typeface="Times New Roman" pitchFamily="18" charset="0"/>
                <a:cs typeface="Times New Roman" pitchFamily="18" charset="0"/>
              </a:rPr>
              <a:t>%</a:t>
            </a:r>
            <a:endParaRPr lang="kk-KZ" sz="1800" b="1" i="1" dirty="0" smtClean="0">
              <a:latin typeface="Times New Roman" pitchFamily="18" charset="0"/>
              <a:cs typeface="Times New Roman" pitchFamily="18" charset="0"/>
            </a:endParaRPr>
          </a:p>
          <a:p>
            <a:pPr>
              <a:buNone/>
            </a:pPr>
            <a:r>
              <a:rPr lang="kk-KZ" sz="1800" dirty="0" smtClean="0">
                <a:solidFill>
                  <a:srgbClr val="C00000"/>
                </a:solidFill>
                <a:latin typeface="Times New Roman" pitchFamily="18" charset="0"/>
                <a:cs typeface="Times New Roman" pitchFamily="18" charset="0"/>
              </a:rPr>
              <a:t>Оқу сапасы:   41 </a:t>
            </a:r>
            <a:r>
              <a:rPr lang="en-US" sz="1800" dirty="0" smtClean="0">
                <a:solidFill>
                  <a:srgbClr val="C00000"/>
                </a:solidFill>
                <a:latin typeface="Times New Roman" pitchFamily="18" charset="0"/>
                <a:cs typeface="Times New Roman" pitchFamily="18" charset="0"/>
              </a:rPr>
              <a:t>%</a:t>
            </a:r>
            <a:r>
              <a:rPr lang="kk-KZ" sz="1800" dirty="0" smtClean="0">
                <a:solidFill>
                  <a:srgbClr val="C00000"/>
                </a:solidFill>
                <a:latin typeface="Times New Roman" pitchFamily="18" charset="0"/>
                <a:cs typeface="Times New Roman" pitchFamily="18" charset="0"/>
              </a:rPr>
              <a:t>                                          Оқу сапасы: 43</a:t>
            </a:r>
            <a:r>
              <a:rPr lang="en-US" sz="1800" dirty="0" smtClean="0">
                <a:solidFill>
                  <a:srgbClr val="C00000"/>
                </a:solidFill>
                <a:latin typeface="Times New Roman" pitchFamily="18" charset="0"/>
                <a:cs typeface="Times New Roman" pitchFamily="18" charset="0"/>
              </a:rPr>
              <a:t>%</a:t>
            </a:r>
            <a:endParaRPr lang="kk-KZ" sz="1800"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  </a:t>
            </a:r>
            <a:r>
              <a:rPr lang="kk-KZ" sz="1800" b="1" i="1" dirty="0" smtClean="0">
                <a:latin typeface="Times New Roman" pitchFamily="18" charset="0"/>
                <a:cs typeface="Times New Roman" pitchFamily="18" charset="0"/>
              </a:rPr>
              <a:t>10-11 сынып: барлығы 29  оқушы,</a:t>
            </a:r>
            <a:r>
              <a:rPr lang="kk-KZ" sz="1800" dirty="0" smtClean="0">
                <a:latin typeface="Times New Roman" pitchFamily="18" charset="0"/>
                <a:cs typeface="Times New Roman" pitchFamily="18" charset="0"/>
              </a:rPr>
              <a:t>                    </a:t>
            </a:r>
            <a:r>
              <a:rPr lang="kk-KZ" sz="1800" b="1" i="1" dirty="0" smtClean="0">
                <a:latin typeface="Times New Roman" pitchFamily="18" charset="0"/>
                <a:cs typeface="Times New Roman" pitchFamily="18" charset="0"/>
              </a:rPr>
              <a:t>Жалпы мектеп  бойынша     </a:t>
            </a:r>
          </a:p>
          <a:p>
            <a:pPr>
              <a:buNone/>
            </a:pPr>
            <a:r>
              <a:rPr lang="kk-KZ" sz="1800" dirty="0" smtClean="0">
                <a:latin typeface="Times New Roman" pitchFamily="18" charset="0"/>
                <a:cs typeface="Times New Roman" pitchFamily="18" charset="0"/>
              </a:rPr>
              <a:t>   Үздіктер:  3 оқ  - 10</a:t>
            </a:r>
            <a:r>
              <a:rPr lang="en-US" sz="1800" dirty="0" smtClean="0">
                <a:latin typeface="Times New Roman" pitchFamily="18" charset="0"/>
                <a:cs typeface="Times New Roman" pitchFamily="18" charset="0"/>
              </a:rPr>
              <a:t>%</a:t>
            </a:r>
            <a:r>
              <a:rPr lang="kk-KZ" sz="1800" dirty="0" smtClean="0">
                <a:latin typeface="Times New Roman" pitchFamily="18" charset="0"/>
                <a:cs typeface="Times New Roman" pitchFamily="18" charset="0"/>
              </a:rPr>
              <a:t>                                                 Үздіктер:  19 оқ  - 11 </a:t>
            </a:r>
            <a:r>
              <a:rPr lang="en-US" sz="1800" dirty="0" smtClean="0">
                <a:latin typeface="Times New Roman" pitchFamily="18" charset="0"/>
                <a:cs typeface="Times New Roman" pitchFamily="18" charset="0"/>
              </a:rPr>
              <a:t>%</a:t>
            </a:r>
          </a:p>
          <a:p>
            <a:pPr>
              <a:buNone/>
            </a:pPr>
            <a:r>
              <a:rPr lang="kk-KZ" sz="1800" dirty="0" smtClean="0">
                <a:latin typeface="Times New Roman" pitchFamily="18" charset="0"/>
                <a:cs typeface="Times New Roman" pitchFamily="18" charset="0"/>
              </a:rPr>
              <a:t>    Екпінділер: 9 оқ - 31</a:t>
            </a:r>
            <a:r>
              <a:rPr lang="en-US" sz="1800" dirty="0" smtClean="0">
                <a:latin typeface="Times New Roman" pitchFamily="18" charset="0"/>
                <a:cs typeface="Times New Roman" pitchFamily="18" charset="0"/>
              </a:rPr>
              <a:t>%</a:t>
            </a:r>
            <a:r>
              <a:rPr lang="kk-KZ" sz="1800" dirty="0" smtClean="0">
                <a:latin typeface="Times New Roman" pitchFamily="18" charset="0"/>
                <a:cs typeface="Times New Roman" pitchFamily="18" charset="0"/>
              </a:rPr>
              <a:t>                                             Екпінділер: 53 оқ -31 </a:t>
            </a:r>
            <a:r>
              <a:rPr lang="en-US" sz="1800" dirty="0" smtClean="0">
                <a:latin typeface="Times New Roman" pitchFamily="18" charset="0"/>
                <a:cs typeface="Times New Roman" pitchFamily="18" charset="0"/>
              </a:rPr>
              <a:t>%</a:t>
            </a:r>
            <a:endParaRPr lang="kk-KZ" sz="1800"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    </a:t>
            </a:r>
            <a:r>
              <a:rPr lang="kk-KZ" sz="1800" dirty="0" smtClean="0">
                <a:solidFill>
                  <a:srgbClr val="C00000"/>
                </a:solidFill>
                <a:latin typeface="Times New Roman" pitchFamily="18" charset="0"/>
                <a:cs typeface="Times New Roman" pitchFamily="18" charset="0"/>
              </a:rPr>
              <a:t>Оқу сапасы: 45</a:t>
            </a:r>
            <a:r>
              <a:rPr lang="en-US" sz="1800" dirty="0" smtClean="0">
                <a:solidFill>
                  <a:srgbClr val="C00000"/>
                </a:solidFill>
                <a:latin typeface="Times New Roman" pitchFamily="18" charset="0"/>
                <a:cs typeface="Times New Roman" pitchFamily="18" charset="0"/>
              </a:rPr>
              <a:t>%</a:t>
            </a:r>
            <a:r>
              <a:rPr lang="kk-KZ" sz="1800" dirty="0" smtClean="0">
                <a:solidFill>
                  <a:srgbClr val="C00000"/>
                </a:solidFill>
                <a:latin typeface="Times New Roman" pitchFamily="18" charset="0"/>
                <a:cs typeface="Times New Roman" pitchFamily="18" charset="0"/>
              </a:rPr>
              <a:t>                                          Оқу сапасы: 42</a:t>
            </a:r>
            <a:r>
              <a:rPr lang="en-US" sz="1800" dirty="0" smtClean="0">
                <a:solidFill>
                  <a:srgbClr val="C00000"/>
                </a:solidFill>
                <a:latin typeface="Times New Roman" pitchFamily="18" charset="0"/>
                <a:cs typeface="Times New Roman" pitchFamily="18" charset="0"/>
              </a:rPr>
              <a:t>%</a:t>
            </a:r>
            <a:r>
              <a:rPr lang="kk-KZ" sz="1800" dirty="0" smtClean="0">
                <a:solidFill>
                  <a:srgbClr val="C00000"/>
                </a:solidFill>
                <a:latin typeface="Times New Roman" pitchFamily="18" charset="0"/>
                <a:cs typeface="Times New Roman" pitchFamily="18" charset="0"/>
              </a:rPr>
              <a:t>    </a:t>
            </a:r>
          </a:p>
          <a:p>
            <a:pPr>
              <a:buNone/>
            </a:pPr>
            <a:endParaRPr lang="kk-KZ" sz="18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80456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800" b="1" dirty="0" err="1">
                <a:latin typeface="Times New Roman" pitchFamily="18" charset="0"/>
                <a:cs typeface="Times New Roman" pitchFamily="18" charset="0"/>
              </a:rPr>
              <a:t>Жаңартылған</a:t>
            </a:r>
            <a:r>
              <a:rPr lang="ru-RU" sz="4800" b="1" dirty="0">
                <a:latin typeface="Times New Roman" pitchFamily="18" charset="0"/>
                <a:cs typeface="Times New Roman" pitchFamily="18" charset="0"/>
              </a:rPr>
              <a:t> </a:t>
            </a:r>
            <a:r>
              <a:rPr lang="ru-RU" sz="4800" b="1" dirty="0" err="1">
                <a:latin typeface="Times New Roman" pitchFamily="18" charset="0"/>
                <a:cs typeface="Times New Roman" pitchFamily="18" charset="0"/>
              </a:rPr>
              <a:t>бағдарлама-білім</a:t>
            </a:r>
            <a:r>
              <a:rPr lang="ru-RU" sz="4800" b="1" dirty="0">
                <a:latin typeface="Times New Roman" pitchFamily="18" charset="0"/>
                <a:cs typeface="Times New Roman" pitchFamily="18" charset="0"/>
              </a:rPr>
              <a:t> </a:t>
            </a:r>
            <a:r>
              <a:rPr lang="ru-RU" sz="4800" b="1" dirty="0" err="1">
                <a:latin typeface="Times New Roman" pitchFamily="18" charset="0"/>
                <a:cs typeface="Times New Roman" pitchFamily="18" charset="0"/>
              </a:rPr>
              <a:t>берудің</a:t>
            </a:r>
            <a:r>
              <a:rPr lang="ru-RU" sz="4800" b="1" dirty="0">
                <a:latin typeface="Times New Roman" pitchFamily="18" charset="0"/>
                <a:cs typeface="Times New Roman" pitchFamily="18" charset="0"/>
              </a:rPr>
              <a:t> </a:t>
            </a:r>
            <a:r>
              <a:rPr lang="ru-RU" sz="4800" b="1" dirty="0" err="1">
                <a:latin typeface="Times New Roman" pitchFamily="18" charset="0"/>
                <a:cs typeface="Times New Roman" pitchFamily="18" charset="0"/>
              </a:rPr>
              <a:t>жаңа</a:t>
            </a:r>
            <a:r>
              <a:rPr lang="ru-RU" sz="4800" b="1" dirty="0">
                <a:latin typeface="Times New Roman" pitchFamily="18" charset="0"/>
                <a:cs typeface="Times New Roman" pitchFamily="18" charset="0"/>
              </a:rPr>
              <a:t> </a:t>
            </a:r>
            <a:r>
              <a:rPr lang="ru-RU" sz="4800" b="1" dirty="0" err="1">
                <a:latin typeface="Times New Roman" pitchFamily="18" charset="0"/>
                <a:cs typeface="Times New Roman" pitchFamily="18" charset="0"/>
              </a:rPr>
              <a:t>мазмұны</a:t>
            </a:r>
            <a:endParaRPr lang="ru-RU" sz="48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77500" lnSpcReduction="20000"/>
          </a:bodyPr>
          <a:lstStyle/>
          <a:p>
            <a:r>
              <a:rPr lang="ru-RU" b="0" i="0" dirty="0" err="1" smtClean="0">
                <a:solidFill>
                  <a:srgbClr val="000000"/>
                </a:solidFill>
                <a:effectLst/>
                <a:latin typeface="Times New Roman"/>
              </a:rPr>
              <a:t>Қазақстан</a:t>
            </a:r>
            <a:r>
              <a:rPr lang="ru-RU" b="0" i="0" dirty="0" smtClean="0">
                <a:solidFill>
                  <a:srgbClr val="000000"/>
                </a:solidFill>
                <a:effectLst/>
                <a:latin typeface="Times New Roman"/>
              </a:rPr>
              <a:t>  2030 </a:t>
            </a:r>
            <a:r>
              <a:rPr lang="ru-RU" b="0" i="0" dirty="0" err="1" smtClean="0">
                <a:solidFill>
                  <a:srgbClr val="000000"/>
                </a:solidFill>
                <a:effectLst/>
                <a:latin typeface="Times New Roman"/>
              </a:rPr>
              <a:t>стратегиялық</a:t>
            </a:r>
            <a:r>
              <a:rPr lang="ru-RU" b="0" i="0" dirty="0" smtClean="0">
                <a:solidFill>
                  <a:srgbClr val="000000"/>
                </a:solidFill>
                <a:effectLst/>
                <a:latin typeface="Times New Roman"/>
              </a:rPr>
              <a:t> </a:t>
            </a:r>
            <a:r>
              <a:rPr lang="ru-RU" b="0" i="0" dirty="0" err="1" smtClean="0">
                <a:solidFill>
                  <a:srgbClr val="000000"/>
                </a:solidFill>
                <a:effectLst/>
                <a:latin typeface="Times New Roman"/>
              </a:rPr>
              <a:t>бағдарламасы</a:t>
            </a:r>
            <a:r>
              <a:rPr lang="ru-RU" b="0" i="0" dirty="0" smtClean="0">
                <a:solidFill>
                  <a:srgbClr val="000000"/>
                </a:solidFill>
                <a:effectLst/>
                <a:latin typeface="Times New Roman"/>
              </a:rPr>
              <a:t> </a:t>
            </a:r>
            <a:r>
              <a:rPr lang="ru-RU" b="0" i="0" dirty="0" err="1" smtClean="0">
                <a:solidFill>
                  <a:srgbClr val="000000"/>
                </a:solidFill>
                <a:effectLst/>
                <a:latin typeface="Times New Roman"/>
              </a:rPr>
              <a:t>білім</a:t>
            </a:r>
            <a:r>
              <a:rPr lang="ru-RU" b="0" i="0" dirty="0" smtClean="0">
                <a:solidFill>
                  <a:srgbClr val="000000"/>
                </a:solidFill>
                <a:effectLst/>
                <a:latin typeface="Times New Roman"/>
              </a:rPr>
              <a:t> </a:t>
            </a:r>
            <a:r>
              <a:rPr lang="ru-RU" b="0" i="0" dirty="0" err="1" smtClean="0">
                <a:solidFill>
                  <a:srgbClr val="000000"/>
                </a:solidFill>
                <a:effectLst/>
                <a:latin typeface="Times New Roman"/>
              </a:rPr>
              <a:t>берудің</a:t>
            </a:r>
            <a:r>
              <a:rPr lang="ru-RU" b="0" i="0" dirty="0" smtClean="0">
                <a:solidFill>
                  <a:srgbClr val="000000"/>
                </a:solidFill>
                <a:effectLst/>
                <a:latin typeface="Times New Roman"/>
              </a:rPr>
              <a:t> </a:t>
            </a:r>
            <a:r>
              <a:rPr lang="ru-RU" b="0" i="0" dirty="0" err="1" smtClean="0">
                <a:solidFill>
                  <a:srgbClr val="000000"/>
                </a:solidFill>
                <a:effectLst/>
                <a:latin typeface="Times New Roman"/>
              </a:rPr>
              <a:t>ұлттық</a:t>
            </a:r>
            <a:r>
              <a:rPr lang="ru-RU" b="0" i="0" dirty="0" smtClean="0">
                <a:solidFill>
                  <a:srgbClr val="000000"/>
                </a:solidFill>
                <a:effectLst/>
                <a:latin typeface="Times New Roman"/>
              </a:rPr>
              <a:t> </a:t>
            </a:r>
            <a:r>
              <a:rPr lang="ru-RU" b="0" i="0" dirty="0" err="1" smtClean="0">
                <a:solidFill>
                  <a:srgbClr val="000000"/>
                </a:solidFill>
                <a:effectLst/>
                <a:latin typeface="Times New Roman"/>
              </a:rPr>
              <a:t>моделінің</a:t>
            </a:r>
            <a:r>
              <a:rPr lang="ru-RU" b="0" i="0" dirty="0" smtClean="0">
                <a:solidFill>
                  <a:srgbClr val="000000"/>
                </a:solidFill>
                <a:effectLst/>
                <a:latin typeface="Times New Roman"/>
              </a:rPr>
              <a:t> </a:t>
            </a:r>
            <a:r>
              <a:rPr lang="ru-RU" b="0" i="0" dirty="0" err="1" smtClean="0">
                <a:solidFill>
                  <a:srgbClr val="000000"/>
                </a:solidFill>
                <a:effectLst/>
                <a:latin typeface="Times New Roman"/>
              </a:rPr>
              <a:t>қалыптасуымен</a:t>
            </a:r>
            <a:r>
              <a:rPr lang="ru-RU" b="0" i="0" dirty="0" smtClean="0">
                <a:solidFill>
                  <a:srgbClr val="000000"/>
                </a:solidFill>
                <a:effectLst/>
                <a:latin typeface="Times New Roman"/>
              </a:rPr>
              <a:t> </a:t>
            </a:r>
            <a:r>
              <a:rPr lang="ru-RU" b="0" i="0" dirty="0" err="1" smtClean="0">
                <a:solidFill>
                  <a:srgbClr val="000000"/>
                </a:solidFill>
                <a:effectLst/>
                <a:latin typeface="Times New Roman"/>
              </a:rPr>
              <a:t>және</a:t>
            </a:r>
            <a:r>
              <a:rPr lang="ru-RU" b="0" i="0" dirty="0" smtClean="0">
                <a:solidFill>
                  <a:srgbClr val="000000"/>
                </a:solidFill>
                <a:effectLst/>
                <a:latin typeface="Times New Roman"/>
              </a:rPr>
              <a:t> </a:t>
            </a:r>
            <a:r>
              <a:rPr lang="ru-RU" b="0" i="0" dirty="0" err="1" smtClean="0">
                <a:solidFill>
                  <a:srgbClr val="000000"/>
                </a:solidFill>
                <a:effectLst/>
                <a:latin typeface="Times New Roman"/>
              </a:rPr>
              <a:t>Қазақстанның</a:t>
            </a:r>
            <a:r>
              <a:rPr lang="ru-RU" b="0" i="0" dirty="0" smtClean="0">
                <a:solidFill>
                  <a:srgbClr val="000000"/>
                </a:solidFill>
                <a:effectLst/>
                <a:latin typeface="Times New Roman"/>
              </a:rPr>
              <a:t> </a:t>
            </a:r>
            <a:r>
              <a:rPr lang="ru-RU" b="0" i="0" dirty="0" err="1" smtClean="0">
                <a:solidFill>
                  <a:srgbClr val="000000"/>
                </a:solidFill>
                <a:effectLst/>
                <a:latin typeface="Times New Roman"/>
              </a:rPr>
              <a:t>білім</a:t>
            </a:r>
            <a:r>
              <a:rPr lang="ru-RU" b="0" i="0" dirty="0" smtClean="0">
                <a:solidFill>
                  <a:srgbClr val="000000"/>
                </a:solidFill>
                <a:effectLst/>
                <a:latin typeface="Times New Roman"/>
              </a:rPr>
              <a:t> беру </a:t>
            </a:r>
            <a:r>
              <a:rPr lang="ru-RU" b="0" i="0" dirty="0" err="1" smtClean="0">
                <a:solidFill>
                  <a:srgbClr val="000000"/>
                </a:solidFill>
                <a:effectLst/>
                <a:latin typeface="Times New Roman"/>
              </a:rPr>
              <a:t>жүйесін</a:t>
            </a:r>
            <a:r>
              <a:rPr lang="ru-RU" b="0" i="0" dirty="0" smtClean="0">
                <a:solidFill>
                  <a:srgbClr val="000000"/>
                </a:solidFill>
                <a:effectLst/>
                <a:latin typeface="Times New Roman"/>
              </a:rPr>
              <a:t> </a:t>
            </a:r>
            <a:r>
              <a:rPr lang="ru-RU" b="0" i="0" dirty="0" err="1" smtClean="0">
                <a:solidFill>
                  <a:srgbClr val="000000"/>
                </a:solidFill>
                <a:effectLst/>
                <a:latin typeface="Times New Roman"/>
              </a:rPr>
              <a:t>әлемдік</a:t>
            </a:r>
            <a:r>
              <a:rPr lang="ru-RU" b="0" i="0" dirty="0" smtClean="0">
                <a:solidFill>
                  <a:srgbClr val="000000"/>
                </a:solidFill>
                <a:effectLst/>
                <a:latin typeface="Times New Roman"/>
              </a:rPr>
              <a:t> </a:t>
            </a:r>
            <a:r>
              <a:rPr lang="ru-RU" b="0" i="0" dirty="0" err="1" smtClean="0">
                <a:solidFill>
                  <a:srgbClr val="000000"/>
                </a:solidFill>
                <a:effectLst/>
                <a:latin typeface="Times New Roman"/>
              </a:rPr>
              <a:t>білім</a:t>
            </a:r>
            <a:r>
              <a:rPr lang="ru-RU" b="0" i="0" dirty="0" smtClean="0">
                <a:solidFill>
                  <a:srgbClr val="000000"/>
                </a:solidFill>
                <a:effectLst/>
                <a:latin typeface="Times New Roman"/>
              </a:rPr>
              <a:t> беру </a:t>
            </a:r>
            <a:r>
              <a:rPr lang="ru-RU" b="0" i="0" dirty="0" err="1" smtClean="0">
                <a:solidFill>
                  <a:srgbClr val="000000"/>
                </a:solidFill>
                <a:effectLst/>
                <a:latin typeface="Times New Roman"/>
              </a:rPr>
              <a:t>кеңестігіне</a:t>
            </a:r>
            <a:r>
              <a:rPr lang="ru-RU" b="0" i="0" dirty="0" smtClean="0">
                <a:solidFill>
                  <a:srgbClr val="000000"/>
                </a:solidFill>
                <a:effectLst/>
                <a:latin typeface="Times New Roman"/>
              </a:rPr>
              <a:t> </a:t>
            </a:r>
            <a:r>
              <a:rPr lang="ru-RU" b="0" i="0" dirty="0" err="1" smtClean="0">
                <a:solidFill>
                  <a:srgbClr val="000000"/>
                </a:solidFill>
                <a:effectLst/>
                <a:latin typeface="Times New Roman"/>
              </a:rPr>
              <a:t>кіріктірумен</a:t>
            </a:r>
            <a:r>
              <a:rPr lang="ru-RU" b="0" i="0" dirty="0" smtClean="0">
                <a:solidFill>
                  <a:srgbClr val="000000"/>
                </a:solidFill>
                <a:effectLst/>
                <a:latin typeface="Times New Roman"/>
              </a:rPr>
              <a:t> </a:t>
            </a:r>
            <a:r>
              <a:rPr lang="ru-RU" b="0" i="0" dirty="0" err="1" smtClean="0">
                <a:solidFill>
                  <a:srgbClr val="000000"/>
                </a:solidFill>
                <a:effectLst/>
                <a:latin typeface="Times New Roman"/>
              </a:rPr>
              <a:t>сипатталады</a:t>
            </a:r>
            <a:r>
              <a:rPr lang="ru-RU" b="0" i="0" dirty="0" smtClean="0">
                <a:solidFill>
                  <a:srgbClr val="000000"/>
                </a:solidFill>
                <a:effectLst/>
                <a:latin typeface="Times New Roman"/>
              </a:rPr>
              <a:t>. </a:t>
            </a:r>
          </a:p>
          <a:p>
            <a:pPr marL="0" indent="0">
              <a:buNone/>
            </a:pPr>
            <a:r>
              <a:rPr lang="ru-RU" b="0" i="0" dirty="0" err="1" smtClean="0">
                <a:solidFill>
                  <a:srgbClr val="000000"/>
                </a:solidFill>
                <a:effectLst/>
                <a:latin typeface="Times New Roman"/>
              </a:rPr>
              <a:t>Қазіргі</a:t>
            </a:r>
            <a:r>
              <a:rPr lang="ru-RU" b="0" i="0" dirty="0" smtClean="0">
                <a:solidFill>
                  <a:srgbClr val="000000"/>
                </a:solidFill>
                <a:effectLst/>
                <a:latin typeface="Times New Roman"/>
              </a:rPr>
              <a:t> </a:t>
            </a:r>
            <a:r>
              <a:rPr lang="ru-RU" b="0" i="0" dirty="0" err="1" smtClean="0">
                <a:solidFill>
                  <a:srgbClr val="000000"/>
                </a:solidFill>
                <a:effectLst/>
                <a:latin typeface="Times New Roman"/>
              </a:rPr>
              <a:t>таңда</a:t>
            </a:r>
            <a:r>
              <a:rPr lang="ru-RU" b="0" i="0" dirty="0" smtClean="0">
                <a:solidFill>
                  <a:srgbClr val="000000"/>
                </a:solidFill>
                <a:effectLst/>
                <a:latin typeface="Times New Roman"/>
              </a:rPr>
              <a:t> </a:t>
            </a:r>
          </a:p>
          <a:p>
            <a:pPr marL="0" indent="0">
              <a:buNone/>
            </a:pPr>
            <a:r>
              <a:rPr lang="ru-RU" b="0" i="0" dirty="0" err="1" smtClean="0">
                <a:solidFill>
                  <a:srgbClr val="FF0000"/>
                </a:solidFill>
                <a:effectLst/>
                <a:latin typeface="Times New Roman"/>
              </a:rPr>
              <a:t>қазақ</a:t>
            </a:r>
            <a:r>
              <a:rPr lang="ru-RU" b="0" i="0" dirty="0" smtClean="0">
                <a:solidFill>
                  <a:srgbClr val="FF0000"/>
                </a:solidFill>
                <a:effectLst/>
                <a:latin typeface="Times New Roman"/>
              </a:rPr>
              <a:t> </a:t>
            </a:r>
            <a:r>
              <a:rPr lang="ru-RU" b="0" i="0" dirty="0" err="1" smtClean="0">
                <a:solidFill>
                  <a:srgbClr val="FF0000"/>
                </a:solidFill>
                <a:effectLst/>
                <a:latin typeface="Times New Roman"/>
              </a:rPr>
              <a:t>тілі-мемлекеттік</a:t>
            </a:r>
            <a:r>
              <a:rPr lang="ru-RU" b="0" i="0" dirty="0" smtClean="0">
                <a:solidFill>
                  <a:srgbClr val="FF0000"/>
                </a:solidFill>
                <a:effectLst/>
                <a:latin typeface="Times New Roman"/>
              </a:rPr>
              <a:t> </a:t>
            </a:r>
            <a:r>
              <a:rPr lang="ru-RU" b="0" i="0" dirty="0" err="1" smtClean="0">
                <a:solidFill>
                  <a:srgbClr val="FF0000"/>
                </a:solidFill>
                <a:effectLst/>
                <a:latin typeface="Times New Roman"/>
              </a:rPr>
              <a:t>тіл</a:t>
            </a:r>
            <a:r>
              <a:rPr lang="ru-RU" b="0" i="0" dirty="0" smtClean="0">
                <a:solidFill>
                  <a:srgbClr val="FF0000"/>
                </a:solidFill>
                <a:effectLst/>
                <a:latin typeface="Times New Roman"/>
              </a:rPr>
              <a:t>, </a:t>
            </a:r>
          </a:p>
          <a:p>
            <a:pPr marL="0" indent="0">
              <a:buNone/>
            </a:pPr>
            <a:r>
              <a:rPr lang="ru-RU" b="0" i="0" dirty="0" err="1" smtClean="0">
                <a:solidFill>
                  <a:srgbClr val="FF0000"/>
                </a:solidFill>
                <a:effectLst/>
                <a:latin typeface="Times New Roman"/>
              </a:rPr>
              <a:t>қарым-қатынас</a:t>
            </a:r>
            <a:r>
              <a:rPr lang="ru-RU" b="0" i="0" dirty="0" smtClean="0">
                <a:solidFill>
                  <a:srgbClr val="FF0000"/>
                </a:solidFill>
                <a:effectLst/>
                <a:latin typeface="Times New Roman"/>
              </a:rPr>
              <a:t> </a:t>
            </a:r>
            <a:r>
              <a:rPr lang="ru-RU" b="0" i="0" dirty="0" err="1" smtClean="0">
                <a:solidFill>
                  <a:srgbClr val="FF0000"/>
                </a:solidFill>
                <a:effectLst/>
                <a:latin typeface="Times New Roman"/>
              </a:rPr>
              <a:t>тілі</a:t>
            </a:r>
            <a:r>
              <a:rPr lang="ru-RU" b="0" i="0" dirty="0" smtClean="0">
                <a:solidFill>
                  <a:srgbClr val="FF0000"/>
                </a:solidFill>
                <a:effectLst/>
                <a:latin typeface="Times New Roman"/>
              </a:rPr>
              <a:t> – </a:t>
            </a:r>
            <a:r>
              <a:rPr lang="ru-RU" b="0" i="0" dirty="0" err="1" smtClean="0">
                <a:solidFill>
                  <a:srgbClr val="FF0000"/>
                </a:solidFill>
                <a:effectLst/>
                <a:latin typeface="Times New Roman"/>
              </a:rPr>
              <a:t>орыс</a:t>
            </a:r>
            <a:r>
              <a:rPr lang="ru-RU" b="0" i="0" dirty="0" smtClean="0">
                <a:solidFill>
                  <a:srgbClr val="FF0000"/>
                </a:solidFill>
                <a:effectLst/>
                <a:latin typeface="Times New Roman"/>
              </a:rPr>
              <a:t> </a:t>
            </a:r>
            <a:r>
              <a:rPr lang="ru-RU" b="0" i="0" dirty="0" err="1" smtClean="0">
                <a:solidFill>
                  <a:srgbClr val="FF0000"/>
                </a:solidFill>
                <a:effectLst/>
                <a:latin typeface="Times New Roman"/>
              </a:rPr>
              <a:t>тілі</a:t>
            </a:r>
            <a:r>
              <a:rPr lang="ru-RU" b="0" i="0" dirty="0" smtClean="0">
                <a:solidFill>
                  <a:srgbClr val="FF0000"/>
                </a:solidFill>
                <a:effectLst/>
                <a:latin typeface="Times New Roman"/>
              </a:rPr>
              <a:t> </a:t>
            </a:r>
          </a:p>
          <a:p>
            <a:pPr marL="0" indent="0">
              <a:buNone/>
            </a:pPr>
            <a:r>
              <a:rPr lang="ru-RU" b="0" i="0" dirty="0" err="1" smtClean="0">
                <a:solidFill>
                  <a:srgbClr val="FF0000"/>
                </a:solidFill>
                <a:effectLst/>
                <a:latin typeface="Times New Roman"/>
              </a:rPr>
              <a:t>ағылшын</a:t>
            </a:r>
            <a:r>
              <a:rPr lang="ru-RU" b="0" i="0" dirty="0" smtClean="0">
                <a:solidFill>
                  <a:srgbClr val="FF0000"/>
                </a:solidFill>
                <a:effectLst/>
                <a:latin typeface="Times New Roman"/>
              </a:rPr>
              <a:t> </a:t>
            </a:r>
            <a:r>
              <a:rPr lang="ru-RU" b="0" i="0" dirty="0" err="1" smtClean="0">
                <a:solidFill>
                  <a:srgbClr val="FF0000"/>
                </a:solidFill>
                <a:effectLst/>
                <a:latin typeface="Times New Roman"/>
              </a:rPr>
              <a:t>тілі</a:t>
            </a:r>
            <a:r>
              <a:rPr lang="ru-RU" b="0" i="0" dirty="0" smtClean="0">
                <a:solidFill>
                  <a:srgbClr val="FF0000"/>
                </a:solidFill>
                <a:effectLst/>
                <a:latin typeface="Times New Roman"/>
              </a:rPr>
              <a:t> – </a:t>
            </a:r>
            <a:r>
              <a:rPr lang="ru-RU" b="0" i="0" dirty="0" err="1" smtClean="0">
                <a:solidFill>
                  <a:srgbClr val="FF0000"/>
                </a:solidFill>
                <a:effectLst/>
                <a:latin typeface="Times New Roman"/>
              </a:rPr>
              <a:t>әлемдік</a:t>
            </a:r>
            <a:r>
              <a:rPr lang="ru-RU" b="0" i="0" dirty="0" smtClean="0">
                <a:solidFill>
                  <a:srgbClr val="FF0000"/>
                </a:solidFill>
                <a:effectLst/>
                <a:latin typeface="Times New Roman"/>
              </a:rPr>
              <a:t> </a:t>
            </a:r>
            <a:r>
              <a:rPr lang="ru-RU" b="0" i="0" dirty="0" err="1" smtClean="0">
                <a:solidFill>
                  <a:srgbClr val="FF0000"/>
                </a:solidFill>
                <a:effectLst/>
                <a:latin typeface="Times New Roman"/>
              </a:rPr>
              <a:t>кеңістікті</a:t>
            </a:r>
            <a:r>
              <a:rPr lang="ru-RU" b="0" i="0" dirty="0" smtClean="0">
                <a:solidFill>
                  <a:srgbClr val="FF0000"/>
                </a:solidFill>
                <a:effectLst/>
                <a:latin typeface="Times New Roman"/>
              </a:rPr>
              <a:t> </a:t>
            </a:r>
            <a:r>
              <a:rPr lang="ru-RU" b="0" i="0" dirty="0" err="1" smtClean="0">
                <a:solidFill>
                  <a:srgbClr val="FF0000"/>
                </a:solidFill>
                <a:effectLst/>
                <a:latin typeface="Times New Roman"/>
              </a:rPr>
              <a:t>тану</a:t>
            </a:r>
            <a:r>
              <a:rPr lang="ru-RU" b="0" i="0" dirty="0" smtClean="0">
                <a:solidFill>
                  <a:srgbClr val="FF0000"/>
                </a:solidFill>
                <a:effectLst/>
                <a:latin typeface="Times New Roman"/>
              </a:rPr>
              <a:t> </a:t>
            </a:r>
            <a:r>
              <a:rPr lang="ru-RU" b="0" i="0" dirty="0" err="1" smtClean="0">
                <a:solidFill>
                  <a:srgbClr val="FF0000"/>
                </a:solidFill>
                <a:effectLst/>
                <a:latin typeface="Times New Roman"/>
              </a:rPr>
              <a:t>тілін</a:t>
            </a:r>
            <a:r>
              <a:rPr lang="ru-RU" b="0" i="0" dirty="0" smtClean="0">
                <a:solidFill>
                  <a:srgbClr val="FF0000"/>
                </a:solidFill>
                <a:effectLst/>
                <a:latin typeface="Times New Roman"/>
              </a:rPr>
              <a:t> </a:t>
            </a:r>
            <a:r>
              <a:rPr lang="ru-RU" b="0" i="0" dirty="0" err="1" smtClean="0">
                <a:solidFill>
                  <a:srgbClr val="FF0000"/>
                </a:solidFill>
                <a:effectLst/>
                <a:latin typeface="Times New Roman"/>
              </a:rPr>
              <a:t>оқытуда</a:t>
            </a:r>
            <a:r>
              <a:rPr lang="ru-RU" b="0" i="0" dirty="0" smtClean="0">
                <a:solidFill>
                  <a:srgbClr val="FF0000"/>
                </a:solidFill>
                <a:effectLst/>
                <a:latin typeface="Times New Roman"/>
              </a:rPr>
              <a:t> </a:t>
            </a:r>
          </a:p>
          <a:p>
            <a:pPr marL="0" indent="0">
              <a:buNone/>
            </a:pPr>
            <a:r>
              <a:rPr lang="ru-RU" b="0" i="0" dirty="0" err="1" smtClean="0">
                <a:solidFill>
                  <a:srgbClr val="000000"/>
                </a:solidFill>
                <a:effectLst/>
                <a:latin typeface="Times New Roman"/>
              </a:rPr>
              <a:t>жаңа</a:t>
            </a:r>
            <a:r>
              <a:rPr lang="ru-RU" b="0" i="0" dirty="0" smtClean="0">
                <a:solidFill>
                  <a:srgbClr val="000000"/>
                </a:solidFill>
                <a:effectLst/>
                <a:latin typeface="Times New Roman"/>
              </a:rPr>
              <a:t> </a:t>
            </a:r>
            <a:r>
              <a:rPr lang="ru-RU" b="0" i="0" dirty="0" err="1" smtClean="0">
                <a:solidFill>
                  <a:srgbClr val="000000"/>
                </a:solidFill>
                <a:effectLst/>
                <a:latin typeface="Times New Roman"/>
              </a:rPr>
              <a:t>идеяларды</a:t>
            </a:r>
            <a:r>
              <a:rPr lang="ru-RU" b="0" i="0" dirty="0" smtClean="0">
                <a:solidFill>
                  <a:srgbClr val="000000"/>
                </a:solidFill>
                <a:effectLst/>
                <a:latin typeface="Times New Roman"/>
              </a:rPr>
              <a:t> </a:t>
            </a:r>
            <a:r>
              <a:rPr lang="ru-RU" b="0" i="0" dirty="0" err="1" smtClean="0">
                <a:solidFill>
                  <a:srgbClr val="000000"/>
                </a:solidFill>
                <a:effectLst/>
                <a:latin typeface="Times New Roman"/>
              </a:rPr>
              <a:t>әр</a:t>
            </a:r>
            <a:r>
              <a:rPr lang="ru-RU" b="0" i="0" dirty="0" smtClean="0">
                <a:solidFill>
                  <a:srgbClr val="000000"/>
                </a:solidFill>
                <a:effectLst/>
                <a:latin typeface="Times New Roman"/>
              </a:rPr>
              <a:t> </a:t>
            </a:r>
            <a:r>
              <a:rPr lang="ru-RU" b="0" i="0" dirty="0" err="1" smtClean="0">
                <a:solidFill>
                  <a:srgbClr val="000000"/>
                </a:solidFill>
                <a:effectLst/>
                <a:latin typeface="Times New Roman"/>
              </a:rPr>
              <a:t>сабақта</a:t>
            </a:r>
            <a:r>
              <a:rPr lang="ru-RU" b="0" i="0" dirty="0" smtClean="0">
                <a:solidFill>
                  <a:srgbClr val="000000"/>
                </a:solidFill>
                <a:effectLst/>
                <a:latin typeface="Times New Roman"/>
              </a:rPr>
              <a:t> </a:t>
            </a:r>
            <a:r>
              <a:rPr lang="ru-RU" b="0" i="0" dirty="0" err="1" smtClean="0">
                <a:solidFill>
                  <a:srgbClr val="000000"/>
                </a:solidFill>
                <a:effectLst/>
                <a:latin typeface="Times New Roman"/>
              </a:rPr>
              <a:t>жан-жақты</a:t>
            </a:r>
            <a:r>
              <a:rPr lang="ru-RU" b="0" i="0" dirty="0" smtClean="0">
                <a:solidFill>
                  <a:srgbClr val="000000"/>
                </a:solidFill>
                <a:effectLst/>
                <a:latin typeface="Times New Roman"/>
              </a:rPr>
              <a:t> </a:t>
            </a:r>
            <a:r>
              <a:rPr lang="ru-RU" b="0" i="0" dirty="0" err="1" smtClean="0">
                <a:solidFill>
                  <a:srgbClr val="000000"/>
                </a:solidFill>
                <a:effectLst/>
                <a:latin typeface="Times New Roman"/>
              </a:rPr>
              <a:t>қолданып</a:t>
            </a:r>
            <a:r>
              <a:rPr lang="ru-RU" b="0" i="0" dirty="0" smtClean="0">
                <a:solidFill>
                  <a:srgbClr val="000000"/>
                </a:solidFill>
                <a:effectLst/>
                <a:latin typeface="Times New Roman"/>
              </a:rPr>
              <a:t>, </a:t>
            </a:r>
            <a:r>
              <a:rPr lang="ru-RU" b="0" i="0" dirty="0" err="1" smtClean="0">
                <a:solidFill>
                  <a:srgbClr val="000000"/>
                </a:solidFill>
                <a:effectLst/>
                <a:latin typeface="Times New Roman"/>
              </a:rPr>
              <a:t>жаңаша</a:t>
            </a:r>
            <a:r>
              <a:rPr lang="ru-RU" b="0" i="0" dirty="0" smtClean="0">
                <a:solidFill>
                  <a:srgbClr val="000000"/>
                </a:solidFill>
                <a:effectLst/>
                <a:latin typeface="Times New Roman"/>
              </a:rPr>
              <a:t> </a:t>
            </a:r>
            <a:r>
              <a:rPr lang="ru-RU" b="0" i="0" dirty="0" err="1" smtClean="0">
                <a:solidFill>
                  <a:srgbClr val="000000"/>
                </a:solidFill>
                <a:effectLst/>
                <a:latin typeface="Times New Roman"/>
              </a:rPr>
              <a:t>оқытудың</a:t>
            </a:r>
            <a:r>
              <a:rPr lang="ru-RU" b="0" i="0" dirty="0" smtClean="0">
                <a:solidFill>
                  <a:srgbClr val="000000"/>
                </a:solidFill>
                <a:effectLst/>
                <a:latin typeface="Times New Roman"/>
              </a:rPr>
              <a:t> </a:t>
            </a:r>
            <a:r>
              <a:rPr lang="ru-RU" b="0" i="0" dirty="0" err="1" smtClean="0">
                <a:solidFill>
                  <a:srgbClr val="000000"/>
                </a:solidFill>
                <a:effectLst/>
                <a:latin typeface="Times New Roman"/>
              </a:rPr>
              <a:t>тиімді</a:t>
            </a:r>
            <a:r>
              <a:rPr lang="ru-RU" b="0" i="0" dirty="0" smtClean="0">
                <a:solidFill>
                  <a:srgbClr val="000000"/>
                </a:solidFill>
                <a:effectLst/>
                <a:latin typeface="Times New Roman"/>
              </a:rPr>
              <a:t> </a:t>
            </a:r>
            <a:r>
              <a:rPr lang="ru-RU" b="0" i="0" dirty="0" err="1" smtClean="0">
                <a:solidFill>
                  <a:srgbClr val="000000"/>
                </a:solidFill>
                <a:effectLst/>
                <a:latin typeface="Times New Roman"/>
              </a:rPr>
              <a:t>жолдарын</a:t>
            </a:r>
            <a:r>
              <a:rPr lang="ru-RU" b="0" i="0" dirty="0" smtClean="0">
                <a:solidFill>
                  <a:srgbClr val="000000"/>
                </a:solidFill>
                <a:effectLst/>
                <a:latin typeface="Times New Roman"/>
              </a:rPr>
              <a:t> </a:t>
            </a:r>
            <a:r>
              <a:rPr lang="ru-RU" b="0" i="0" dirty="0" err="1" smtClean="0">
                <a:solidFill>
                  <a:srgbClr val="000000"/>
                </a:solidFill>
                <a:effectLst/>
                <a:latin typeface="Times New Roman"/>
              </a:rPr>
              <a:t>тауып</a:t>
            </a:r>
            <a:r>
              <a:rPr lang="ru-RU" b="0" i="0" dirty="0" smtClean="0">
                <a:solidFill>
                  <a:srgbClr val="000000"/>
                </a:solidFill>
                <a:effectLst/>
                <a:latin typeface="Times New Roman"/>
              </a:rPr>
              <a:t>, </a:t>
            </a:r>
            <a:r>
              <a:rPr lang="ru-RU" b="0" i="0" dirty="0" err="1" smtClean="0">
                <a:solidFill>
                  <a:srgbClr val="000000"/>
                </a:solidFill>
                <a:effectLst/>
                <a:latin typeface="Times New Roman"/>
              </a:rPr>
              <a:t>жүйелі</a:t>
            </a:r>
            <a:r>
              <a:rPr lang="ru-RU" b="0" i="0" dirty="0" smtClean="0">
                <a:solidFill>
                  <a:srgbClr val="000000"/>
                </a:solidFill>
                <a:effectLst/>
                <a:latin typeface="Times New Roman"/>
              </a:rPr>
              <a:t> </a:t>
            </a:r>
            <a:r>
              <a:rPr lang="ru-RU" b="0" i="0" dirty="0" err="1" smtClean="0">
                <a:solidFill>
                  <a:srgbClr val="000000"/>
                </a:solidFill>
                <a:effectLst/>
                <a:latin typeface="Times New Roman"/>
              </a:rPr>
              <a:t>түрде</a:t>
            </a:r>
            <a:r>
              <a:rPr lang="ru-RU" b="0" i="0" dirty="0" smtClean="0">
                <a:solidFill>
                  <a:srgbClr val="000000"/>
                </a:solidFill>
                <a:effectLst/>
                <a:latin typeface="Times New Roman"/>
              </a:rPr>
              <a:t> </a:t>
            </a:r>
            <a:r>
              <a:rPr lang="ru-RU" b="0" i="0" dirty="0" err="1" smtClean="0">
                <a:solidFill>
                  <a:srgbClr val="000000"/>
                </a:solidFill>
                <a:effectLst/>
                <a:latin typeface="Times New Roman"/>
              </a:rPr>
              <a:t>қолдану-заман</a:t>
            </a:r>
            <a:r>
              <a:rPr lang="ru-RU" b="0" i="0" dirty="0" smtClean="0">
                <a:solidFill>
                  <a:srgbClr val="000000"/>
                </a:solidFill>
                <a:effectLst/>
                <a:latin typeface="Times New Roman"/>
              </a:rPr>
              <a:t> </a:t>
            </a:r>
            <a:r>
              <a:rPr lang="ru-RU" b="0" i="0" dirty="0" err="1" smtClean="0">
                <a:solidFill>
                  <a:srgbClr val="000000"/>
                </a:solidFill>
                <a:effectLst/>
                <a:latin typeface="Times New Roman"/>
              </a:rPr>
              <a:t>талабы</a:t>
            </a:r>
            <a:r>
              <a:rPr lang="ru-RU" b="0" i="0" dirty="0" smtClean="0">
                <a:solidFill>
                  <a:srgbClr val="000000"/>
                </a:solidFill>
                <a:effectLst/>
                <a:latin typeface="Times New Roman"/>
              </a:rPr>
              <a:t> </a:t>
            </a:r>
            <a:r>
              <a:rPr lang="ru-RU" b="0" i="0" dirty="0" err="1" smtClean="0">
                <a:solidFill>
                  <a:srgbClr val="000000"/>
                </a:solidFill>
                <a:effectLst/>
                <a:latin typeface="Times New Roman"/>
              </a:rPr>
              <a:t>болып</a:t>
            </a:r>
            <a:r>
              <a:rPr lang="ru-RU" b="0" i="0" dirty="0" smtClean="0">
                <a:solidFill>
                  <a:srgbClr val="000000"/>
                </a:solidFill>
                <a:effectLst/>
                <a:latin typeface="Times New Roman"/>
              </a:rPr>
              <a:t> </a:t>
            </a:r>
            <a:r>
              <a:rPr lang="ru-RU" b="0" i="0" dirty="0" err="1" smtClean="0">
                <a:solidFill>
                  <a:srgbClr val="000000"/>
                </a:solidFill>
                <a:effectLst/>
                <a:latin typeface="Times New Roman"/>
              </a:rPr>
              <a:t>отыр</a:t>
            </a:r>
            <a:r>
              <a:rPr lang="ru-RU" b="0" i="0" dirty="0" smtClean="0">
                <a:solidFill>
                  <a:srgbClr val="000000"/>
                </a:solidFill>
                <a:effectLst/>
                <a:latin typeface="Times New Roman"/>
              </a:rPr>
              <a:t>. </a:t>
            </a:r>
            <a:r>
              <a:rPr lang="ru-RU" b="0" i="0" dirty="0" err="1" smtClean="0">
                <a:solidFill>
                  <a:srgbClr val="000000"/>
                </a:solidFill>
                <a:effectLst/>
                <a:latin typeface="Times New Roman"/>
              </a:rPr>
              <a:t>Оқытудың</a:t>
            </a:r>
            <a:r>
              <a:rPr lang="ru-RU" b="0" i="0" dirty="0" smtClean="0">
                <a:solidFill>
                  <a:srgbClr val="000000"/>
                </a:solidFill>
                <a:effectLst/>
                <a:latin typeface="Times New Roman"/>
              </a:rPr>
              <a:t> </a:t>
            </a:r>
            <a:r>
              <a:rPr lang="ru-RU" b="0" i="0" dirty="0" err="1" smtClean="0">
                <a:solidFill>
                  <a:srgbClr val="000000"/>
                </a:solidFill>
                <a:effectLst/>
                <a:latin typeface="Times New Roman"/>
              </a:rPr>
              <a:t>парадигмасы</a:t>
            </a:r>
            <a:r>
              <a:rPr lang="ru-RU" b="0" i="0" dirty="0" smtClean="0">
                <a:solidFill>
                  <a:srgbClr val="000000"/>
                </a:solidFill>
                <a:effectLst/>
                <a:latin typeface="Times New Roman"/>
              </a:rPr>
              <a:t> </a:t>
            </a:r>
            <a:r>
              <a:rPr lang="ru-RU" b="0" i="0" dirty="0" err="1" smtClean="0">
                <a:solidFill>
                  <a:srgbClr val="000000"/>
                </a:solidFill>
                <a:effectLst/>
                <a:latin typeface="Times New Roman"/>
              </a:rPr>
              <a:t>өзгерді</a:t>
            </a:r>
            <a:r>
              <a:rPr lang="ru-RU" b="0" i="0" dirty="0" smtClean="0">
                <a:solidFill>
                  <a:srgbClr val="000000"/>
                </a:solidFill>
                <a:effectLst/>
                <a:latin typeface="Times New Roman"/>
              </a:rPr>
              <a:t>. </a:t>
            </a:r>
            <a:r>
              <a:rPr lang="ru-RU" b="0" i="0" dirty="0" err="1" smtClean="0">
                <a:solidFill>
                  <a:srgbClr val="000000"/>
                </a:solidFill>
                <a:effectLst/>
                <a:latin typeface="Times New Roman"/>
              </a:rPr>
              <a:t>Білім</a:t>
            </a:r>
            <a:r>
              <a:rPr lang="ru-RU" b="0" i="0" dirty="0" smtClean="0">
                <a:solidFill>
                  <a:srgbClr val="000000"/>
                </a:solidFill>
                <a:effectLst/>
                <a:latin typeface="Times New Roman"/>
              </a:rPr>
              <a:t> </a:t>
            </a:r>
            <a:r>
              <a:rPr lang="ru-RU" b="0" i="0" dirty="0" err="1" smtClean="0">
                <a:solidFill>
                  <a:srgbClr val="000000"/>
                </a:solidFill>
                <a:effectLst/>
                <a:latin typeface="Times New Roman"/>
              </a:rPr>
              <a:t>берудің</a:t>
            </a:r>
            <a:r>
              <a:rPr lang="ru-RU" b="0" i="0" dirty="0" smtClean="0">
                <a:solidFill>
                  <a:srgbClr val="000000"/>
                </a:solidFill>
                <a:effectLst/>
                <a:latin typeface="Times New Roman"/>
              </a:rPr>
              <a:t> </a:t>
            </a:r>
            <a:r>
              <a:rPr lang="ru-RU" b="0" i="0" dirty="0" err="1" smtClean="0">
                <a:solidFill>
                  <a:srgbClr val="000000"/>
                </a:solidFill>
                <a:effectLst/>
                <a:latin typeface="Times New Roman"/>
              </a:rPr>
              <a:t>мазмұны</a:t>
            </a:r>
            <a:r>
              <a:rPr lang="ru-RU" b="0" i="0" dirty="0" smtClean="0">
                <a:solidFill>
                  <a:srgbClr val="000000"/>
                </a:solidFill>
                <a:effectLst/>
                <a:latin typeface="Times New Roman"/>
              </a:rPr>
              <a:t> </a:t>
            </a:r>
            <a:r>
              <a:rPr lang="ru-RU" b="0" i="0" dirty="0" err="1" smtClean="0">
                <a:solidFill>
                  <a:srgbClr val="000000"/>
                </a:solidFill>
                <a:effectLst/>
                <a:latin typeface="Times New Roman"/>
              </a:rPr>
              <a:t>жаңарып</a:t>
            </a:r>
            <a:r>
              <a:rPr lang="ru-RU" b="0" i="0" dirty="0" smtClean="0">
                <a:solidFill>
                  <a:srgbClr val="000000"/>
                </a:solidFill>
                <a:effectLst/>
                <a:latin typeface="Times New Roman"/>
              </a:rPr>
              <a:t>, </a:t>
            </a:r>
            <a:r>
              <a:rPr lang="ru-RU" b="0" i="0" dirty="0" err="1" smtClean="0">
                <a:solidFill>
                  <a:srgbClr val="000000"/>
                </a:solidFill>
                <a:effectLst/>
                <a:latin typeface="Times New Roman"/>
              </a:rPr>
              <a:t>жаңаша</a:t>
            </a:r>
            <a:r>
              <a:rPr lang="ru-RU" b="0" i="0" dirty="0" smtClean="0">
                <a:solidFill>
                  <a:srgbClr val="000000"/>
                </a:solidFill>
                <a:effectLst/>
                <a:latin typeface="Times New Roman"/>
              </a:rPr>
              <a:t> </a:t>
            </a:r>
            <a:r>
              <a:rPr lang="ru-RU" b="0" i="0" dirty="0" err="1" smtClean="0">
                <a:solidFill>
                  <a:srgbClr val="000000"/>
                </a:solidFill>
                <a:effectLst/>
                <a:latin typeface="Times New Roman"/>
              </a:rPr>
              <a:t>көзқарас</a:t>
            </a:r>
            <a:r>
              <a:rPr lang="ru-RU" b="0" i="0" dirty="0" smtClean="0">
                <a:solidFill>
                  <a:srgbClr val="000000"/>
                </a:solidFill>
                <a:effectLst/>
                <a:latin typeface="Times New Roman"/>
              </a:rPr>
              <a:t> </a:t>
            </a:r>
            <a:r>
              <a:rPr lang="ru-RU" b="0" i="0" dirty="0" err="1" smtClean="0">
                <a:solidFill>
                  <a:srgbClr val="000000"/>
                </a:solidFill>
                <a:effectLst/>
                <a:latin typeface="Times New Roman"/>
              </a:rPr>
              <a:t>пайда</a:t>
            </a:r>
            <a:r>
              <a:rPr lang="ru-RU" b="0" i="0" dirty="0" smtClean="0">
                <a:solidFill>
                  <a:srgbClr val="000000"/>
                </a:solidFill>
                <a:effectLst/>
                <a:latin typeface="Times New Roman"/>
              </a:rPr>
              <a:t> </a:t>
            </a:r>
            <a:r>
              <a:rPr lang="ru-RU" b="0" i="0" dirty="0" err="1" smtClean="0">
                <a:solidFill>
                  <a:srgbClr val="000000"/>
                </a:solidFill>
                <a:effectLst/>
                <a:latin typeface="Times New Roman"/>
              </a:rPr>
              <a:t>болды</a:t>
            </a:r>
            <a:r>
              <a:rPr lang="ru-RU" b="0" i="0" dirty="0" smtClean="0">
                <a:solidFill>
                  <a:srgbClr val="000000"/>
                </a:solidFill>
                <a:effectLst/>
                <a:latin typeface="Times New Roman"/>
              </a:rPr>
              <a:t>.</a:t>
            </a:r>
            <a:endParaRPr lang="ru-RU" dirty="0"/>
          </a:p>
        </p:txBody>
      </p:sp>
    </p:spTree>
    <p:extLst>
      <p:ext uri="{BB962C8B-B14F-4D97-AF65-F5344CB8AC3E}">
        <p14:creationId xmlns:p14="http://schemas.microsoft.com/office/powerpoint/2010/main" val="1168183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6192688"/>
          </a:xfrm>
        </p:spPr>
        <p:txBody>
          <a:bodyPr>
            <a:noAutofit/>
          </a:bodyPr>
          <a:lstStyle/>
          <a:p>
            <a:r>
              <a:rPr lang="ru-RU" sz="2200" dirty="0" err="1">
                <a:latin typeface="Times New Roman" pitchFamily="18" charset="0"/>
                <a:cs typeface="Times New Roman" pitchFamily="18" charset="0"/>
              </a:rPr>
              <a:t>Мемлекетіміздің</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білім</a:t>
            </a:r>
            <a:r>
              <a:rPr lang="ru-RU" sz="2200" dirty="0">
                <a:latin typeface="Times New Roman" pitchFamily="18" charset="0"/>
                <a:cs typeface="Times New Roman" pitchFamily="18" charset="0"/>
              </a:rPr>
              <a:t> беру </a:t>
            </a:r>
            <a:r>
              <a:rPr lang="ru-RU" sz="2200" dirty="0" err="1">
                <a:latin typeface="Times New Roman" pitchFamily="18" charset="0"/>
                <a:cs typeface="Times New Roman" pitchFamily="18" charset="0"/>
              </a:rPr>
              <a:t>үдерісіне</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енген</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жаңартылған</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білім</a:t>
            </a:r>
            <a:r>
              <a:rPr lang="ru-RU" sz="2200" dirty="0">
                <a:latin typeface="Times New Roman" pitchFamily="18" charset="0"/>
                <a:cs typeface="Times New Roman" pitchFamily="18" charset="0"/>
              </a:rPr>
              <a:t> беру      </a:t>
            </a:r>
            <a:r>
              <a:rPr lang="ru-RU" sz="2200" dirty="0" err="1">
                <a:latin typeface="Times New Roman" pitchFamily="18" charset="0"/>
                <a:cs typeface="Times New Roman" pitchFamily="18" charset="0"/>
              </a:rPr>
              <a:t>бағдарламасы</a:t>
            </a:r>
            <a:r>
              <a:rPr lang="ru-RU" sz="2200" dirty="0">
                <a:latin typeface="Times New Roman" pitchFamily="18" charset="0"/>
                <a:cs typeface="Times New Roman" pitchFamily="18" charset="0"/>
              </a:rPr>
              <a:t> - </a:t>
            </a:r>
            <a:r>
              <a:rPr lang="ru-RU" sz="2200" dirty="0" err="1">
                <a:latin typeface="Times New Roman" pitchFamily="18" charset="0"/>
                <a:cs typeface="Times New Roman" pitchFamily="18" charset="0"/>
              </a:rPr>
              <a:t>заман</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талабына</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сай</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келешек</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ұрпақтың</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сұранысын</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қанағаттандыратын</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тың</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бағдарлама</a:t>
            </a:r>
            <a:r>
              <a:rPr lang="ru-RU" sz="2200" dirty="0" smtClean="0"/>
              <a:t>.</a:t>
            </a:r>
            <a:r>
              <a:rPr lang="ru-RU" sz="2200" dirty="0"/>
              <a:t> </a:t>
            </a:r>
            <a:r>
              <a:rPr lang="ru-RU" sz="2200" dirty="0">
                <a:solidFill>
                  <a:schemeClr val="tx2">
                    <a:lumMod val="60000"/>
                    <a:lumOff val="40000"/>
                  </a:schemeClr>
                </a:solidFill>
                <a:latin typeface="Times New Roman" pitchFamily="18" charset="0"/>
                <a:cs typeface="Times New Roman" pitchFamily="18" charset="0"/>
              </a:rPr>
              <a:t>«</a:t>
            </a:r>
            <a:r>
              <a:rPr lang="ru-RU" sz="2200" dirty="0" err="1">
                <a:solidFill>
                  <a:schemeClr val="tx2">
                    <a:lumMod val="60000"/>
                    <a:lumOff val="40000"/>
                  </a:schemeClr>
                </a:solidFill>
                <a:latin typeface="Times New Roman" pitchFamily="18" charset="0"/>
                <a:cs typeface="Times New Roman" pitchFamily="18" charset="0"/>
              </a:rPr>
              <a:t>Ұрпағы</a:t>
            </a:r>
            <a:r>
              <a:rPr lang="ru-RU" sz="2200" dirty="0">
                <a:solidFill>
                  <a:schemeClr val="tx2">
                    <a:lumMod val="60000"/>
                    <a:lumOff val="40000"/>
                  </a:schemeClr>
                </a:solidFill>
                <a:latin typeface="Times New Roman" pitchFamily="18" charset="0"/>
                <a:cs typeface="Times New Roman" pitchFamily="18" charset="0"/>
              </a:rPr>
              <a:t> </a:t>
            </a:r>
            <a:r>
              <a:rPr lang="ru-RU" sz="2200" dirty="0" err="1">
                <a:solidFill>
                  <a:schemeClr val="tx2">
                    <a:lumMod val="60000"/>
                    <a:lumOff val="40000"/>
                  </a:schemeClr>
                </a:solidFill>
                <a:latin typeface="Times New Roman" pitchFamily="18" charset="0"/>
                <a:cs typeface="Times New Roman" pitchFamily="18" charset="0"/>
              </a:rPr>
              <a:t>білімді</a:t>
            </a:r>
            <a:r>
              <a:rPr lang="ru-RU" sz="2200" dirty="0">
                <a:solidFill>
                  <a:schemeClr val="tx2">
                    <a:lumMod val="60000"/>
                    <a:lumOff val="40000"/>
                  </a:schemeClr>
                </a:solidFill>
                <a:latin typeface="Times New Roman" pitchFamily="18" charset="0"/>
                <a:cs typeface="Times New Roman" pitchFamily="18" charset="0"/>
              </a:rPr>
              <a:t> </a:t>
            </a:r>
            <a:r>
              <a:rPr lang="ru-RU" sz="2200" dirty="0" err="1">
                <a:solidFill>
                  <a:schemeClr val="tx2">
                    <a:lumMod val="60000"/>
                    <a:lumOff val="40000"/>
                  </a:schemeClr>
                </a:solidFill>
                <a:latin typeface="Times New Roman" pitchFamily="18" charset="0"/>
                <a:cs typeface="Times New Roman" pitchFamily="18" charset="0"/>
              </a:rPr>
              <a:t>халықтың</a:t>
            </a:r>
            <a:r>
              <a:rPr lang="ru-RU" sz="2200" dirty="0">
                <a:solidFill>
                  <a:schemeClr val="tx2">
                    <a:lumMod val="60000"/>
                    <a:lumOff val="40000"/>
                  </a:schemeClr>
                </a:solidFill>
                <a:latin typeface="Times New Roman" pitchFamily="18" charset="0"/>
                <a:cs typeface="Times New Roman" pitchFamily="18" charset="0"/>
              </a:rPr>
              <a:t> </a:t>
            </a:r>
            <a:r>
              <a:rPr lang="ru-RU" sz="2200" dirty="0" err="1">
                <a:solidFill>
                  <a:schemeClr val="tx2">
                    <a:lumMod val="60000"/>
                    <a:lumOff val="40000"/>
                  </a:schemeClr>
                </a:solidFill>
                <a:latin typeface="Times New Roman" pitchFamily="18" charset="0"/>
                <a:cs typeface="Times New Roman" pitchFamily="18" charset="0"/>
              </a:rPr>
              <a:t>болашағы</a:t>
            </a:r>
            <a:r>
              <a:rPr lang="ru-RU" sz="2200" dirty="0">
                <a:solidFill>
                  <a:schemeClr val="tx2">
                    <a:lumMod val="60000"/>
                    <a:lumOff val="40000"/>
                  </a:schemeClr>
                </a:solidFill>
                <a:latin typeface="Times New Roman" pitchFamily="18" charset="0"/>
                <a:cs typeface="Times New Roman" pitchFamily="18" charset="0"/>
              </a:rPr>
              <a:t> </a:t>
            </a:r>
            <a:r>
              <a:rPr lang="ru-RU" sz="2200" dirty="0" err="1">
                <a:solidFill>
                  <a:schemeClr val="tx2">
                    <a:lumMod val="60000"/>
                    <a:lumOff val="40000"/>
                  </a:schemeClr>
                </a:solidFill>
                <a:latin typeface="Times New Roman" pitchFamily="18" charset="0"/>
                <a:cs typeface="Times New Roman" pitchFamily="18" charset="0"/>
              </a:rPr>
              <a:t>бұлыңғыр</a:t>
            </a:r>
            <a:r>
              <a:rPr lang="ru-RU" sz="2200" dirty="0">
                <a:solidFill>
                  <a:schemeClr val="tx2">
                    <a:lumMod val="60000"/>
                    <a:lumOff val="40000"/>
                  </a:schemeClr>
                </a:solidFill>
                <a:latin typeface="Times New Roman" pitchFamily="18" charset="0"/>
                <a:cs typeface="Times New Roman" pitchFamily="18" charset="0"/>
              </a:rPr>
              <a:t> </a:t>
            </a:r>
            <a:r>
              <a:rPr lang="ru-RU" sz="2200" dirty="0" err="1">
                <a:solidFill>
                  <a:schemeClr val="tx2">
                    <a:lumMod val="60000"/>
                    <a:lumOff val="40000"/>
                  </a:schemeClr>
                </a:solidFill>
                <a:latin typeface="Times New Roman" pitchFamily="18" charset="0"/>
                <a:cs typeface="Times New Roman" pitchFamily="18" charset="0"/>
              </a:rPr>
              <a:t>болмайды</a:t>
            </a:r>
            <a:r>
              <a:rPr lang="ru-RU" sz="2200" dirty="0">
                <a:solidFill>
                  <a:schemeClr val="tx2">
                    <a:lumMod val="60000"/>
                    <a:lumOff val="40000"/>
                  </a:schemeClr>
                </a:solidFill>
                <a:latin typeface="Times New Roman" pitchFamily="18" charset="0"/>
                <a:cs typeface="Times New Roman" pitchFamily="18" charset="0"/>
              </a:rPr>
              <a:t>» </a:t>
            </a:r>
            <a:r>
              <a:rPr lang="ru-RU" sz="2200" dirty="0" err="1">
                <a:latin typeface="Times New Roman" pitchFamily="18" charset="0"/>
                <a:cs typeface="Times New Roman" pitchFamily="18" charset="0"/>
              </a:rPr>
              <a:t>дегендей</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жас</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ұрпаққа</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сапалы</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мән-мағыналы</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өнегелі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тәрбие</a:t>
            </a:r>
            <a:r>
              <a:rPr lang="ru-RU" sz="2200" dirty="0">
                <a:latin typeface="Times New Roman" pitchFamily="18" charset="0"/>
                <a:cs typeface="Times New Roman" pitchFamily="18" charset="0"/>
              </a:rPr>
              <a:t> мен </a:t>
            </a:r>
            <a:r>
              <a:rPr lang="ru-RU" sz="2200" dirty="0" err="1">
                <a:latin typeface="Times New Roman" pitchFamily="18" charset="0"/>
                <a:cs typeface="Times New Roman" pitchFamily="18" charset="0"/>
              </a:rPr>
              <a:t>білім</a:t>
            </a:r>
            <a:r>
              <a:rPr lang="ru-RU" sz="2200" dirty="0">
                <a:latin typeface="Times New Roman" pitchFamily="18" charset="0"/>
                <a:cs typeface="Times New Roman" pitchFamily="18" charset="0"/>
              </a:rPr>
              <a:t> беру-</a:t>
            </a:r>
            <a:r>
              <a:rPr lang="ru-RU" sz="2200" dirty="0" err="1">
                <a:latin typeface="Times New Roman" pitchFamily="18" charset="0"/>
                <a:cs typeface="Times New Roman" pitchFamily="18" charset="0"/>
              </a:rPr>
              <a:t>бүгінгі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күннің</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басты</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талабы</a:t>
            </a:r>
            <a:r>
              <a:rPr lang="ru-RU" sz="2200" dirty="0" smtClean="0">
                <a:latin typeface="Times New Roman" pitchFamily="18" charset="0"/>
                <a:cs typeface="Times New Roman" pitchFamily="18" charset="0"/>
              </a:rPr>
              <a:t>.</a:t>
            </a:r>
            <a:r>
              <a:rPr lang="ru-RU" sz="2200" b="0" i="0" dirty="0" smtClean="0">
                <a:solidFill>
                  <a:srgbClr val="000000"/>
                </a:solidFill>
                <a:effectLst/>
                <a:latin typeface="Open Sans"/>
              </a:rPr>
              <a:t> </a:t>
            </a:r>
            <a:r>
              <a:rPr lang="ru-RU" sz="2200" b="0" i="0" dirty="0" err="1" smtClean="0">
                <a:solidFill>
                  <a:srgbClr val="000000"/>
                </a:solidFill>
                <a:effectLst/>
                <a:latin typeface="Open Sans"/>
              </a:rPr>
              <a:t>Қазіргі</a:t>
            </a:r>
            <a:r>
              <a:rPr lang="ru-RU" sz="2200" b="0" i="0" dirty="0" smtClean="0">
                <a:solidFill>
                  <a:srgbClr val="000000"/>
                </a:solidFill>
                <a:effectLst/>
                <a:latin typeface="Open Sans"/>
              </a:rPr>
              <a:t> </a:t>
            </a:r>
            <a:r>
              <a:rPr lang="ru-RU" sz="2200" b="0" i="0" dirty="0" err="1" smtClean="0">
                <a:solidFill>
                  <a:srgbClr val="000000"/>
                </a:solidFill>
                <a:effectLst/>
                <a:latin typeface="Open Sans"/>
              </a:rPr>
              <a:t>ұстаздар</a:t>
            </a:r>
            <a:r>
              <a:rPr lang="ru-RU" sz="2200" b="0" i="0" dirty="0" smtClean="0">
                <a:solidFill>
                  <a:srgbClr val="000000"/>
                </a:solidFill>
                <a:effectLst/>
                <a:latin typeface="Open Sans"/>
              </a:rPr>
              <a:t> </a:t>
            </a:r>
            <a:r>
              <a:rPr lang="ru-RU" sz="2200" b="0" i="0" dirty="0" err="1" smtClean="0">
                <a:solidFill>
                  <a:srgbClr val="000000"/>
                </a:solidFill>
                <a:effectLst/>
                <a:latin typeface="Open Sans"/>
              </a:rPr>
              <a:t>алдындағы</a:t>
            </a:r>
            <a:r>
              <a:rPr lang="ru-RU" sz="2200" b="0" i="0" dirty="0" smtClean="0">
                <a:solidFill>
                  <a:srgbClr val="000000"/>
                </a:solidFill>
                <a:effectLst/>
                <a:latin typeface="Open Sans"/>
              </a:rPr>
              <a:t> </a:t>
            </a:r>
            <a:r>
              <a:rPr lang="ru-RU" sz="2200" b="0" i="0" dirty="0" err="1" smtClean="0">
                <a:solidFill>
                  <a:srgbClr val="000000"/>
                </a:solidFill>
                <a:effectLst/>
                <a:latin typeface="Open Sans"/>
              </a:rPr>
              <a:t>міндет</a:t>
            </a:r>
            <a:r>
              <a:rPr lang="ru-RU" sz="2200" b="0" i="0" dirty="0" smtClean="0">
                <a:solidFill>
                  <a:srgbClr val="000000"/>
                </a:solidFill>
                <a:effectLst/>
                <a:latin typeface="Open Sans"/>
              </a:rPr>
              <a:t>:</a:t>
            </a:r>
            <a:br>
              <a:rPr lang="ru-RU" sz="2200" b="0" i="0" dirty="0" smtClean="0">
                <a:solidFill>
                  <a:srgbClr val="000000"/>
                </a:solidFill>
                <a:effectLst/>
                <a:latin typeface="Open Sans"/>
              </a:rPr>
            </a:b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ғылым</a:t>
            </a:r>
            <a:r>
              <a:rPr lang="ru-RU" sz="2200" b="0" i="0" dirty="0" smtClean="0">
                <a:solidFill>
                  <a:schemeClr val="accent1"/>
                </a:solidFill>
                <a:effectLst/>
                <a:latin typeface="Open Sans"/>
              </a:rPr>
              <a:t> мен </a:t>
            </a:r>
            <a:r>
              <a:rPr lang="ru-RU" sz="2200" b="0" i="0" dirty="0" err="1" smtClean="0">
                <a:solidFill>
                  <a:schemeClr val="accent1"/>
                </a:solidFill>
                <a:effectLst/>
                <a:latin typeface="Open Sans"/>
              </a:rPr>
              <a:t>техниканың</a:t>
            </a:r>
            <a:r>
              <a:rPr lang="ru-RU" sz="2200" b="0" i="0" dirty="0" smtClean="0">
                <a:solidFill>
                  <a:schemeClr val="accent1"/>
                </a:solidFill>
                <a:effectLst/>
                <a:latin typeface="Open Sans"/>
              </a:rPr>
              <a:t> даму </a:t>
            </a:r>
            <a:r>
              <a:rPr lang="ru-RU" sz="2200" b="0" i="0" dirty="0" err="1" smtClean="0">
                <a:solidFill>
                  <a:schemeClr val="accent1"/>
                </a:solidFill>
                <a:effectLst/>
                <a:latin typeface="Open Sans"/>
              </a:rPr>
              <a:t>деңгейіне</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сәйкес</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оқушының</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білімі</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терең</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іскер</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және</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ойлауға</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қабілетті</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әлемдік</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стандарттар</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негізінде</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жұмыс</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істей</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алатын</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құзырлы</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тұлғаны</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қалыптастыру</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Мұндай</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талапқа</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сай</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қызмет</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істеу</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үшін</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ұстаз</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үздіксіз</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ізденісте</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кәсіби</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білікті</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болуы</a:t>
            </a:r>
            <a:r>
              <a:rPr lang="ru-RU" sz="2200" b="0" i="0" dirty="0" smtClean="0">
                <a:solidFill>
                  <a:schemeClr val="accent1"/>
                </a:solidFill>
                <a:effectLst/>
                <a:latin typeface="Open Sans"/>
              </a:rPr>
              <a:t> </a:t>
            </a:r>
            <a:r>
              <a:rPr lang="ru-RU" sz="2200" b="0" i="0" dirty="0" err="1" smtClean="0">
                <a:solidFill>
                  <a:schemeClr val="accent1"/>
                </a:solidFill>
                <a:effectLst/>
                <a:latin typeface="Open Sans"/>
              </a:rPr>
              <a:t>тиіс</a:t>
            </a:r>
            <a:r>
              <a:rPr lang="ru-RU" sz="2200" b="0" i="0" dirty="0" smtClean="0">
                <a:solidFill>
                  <a:schemeClr val="accent1"/>
                </a:solidFill>
                <a:effectLst/>
                <a:latin typeface="Open Sans"/>
              </a:rPr>
              <a:t>.</a:t>
            </a:r>
            <a:r>
              <a:rPr lang="ru-RU" sz="2200" b="1" dirty="0"/>
              <a:t> </a:t>
            </a:r>
            <a:r>
              <a:rPr lang="ru-RU" sz="2200" b="1" dirty="0" smtClean="0"/>
              <a:t/>
            </a:r>
            <a:br>
              <a:rPr lang="ru-RU" sz="2200" b="1" dirty="0" smtClean="0"/>
            </a:br>
            <a:r>
              <a:rPr lang="kk-KZ" sz="2200" i="1" dirty="0">
                <a:latin typeface="Times New Roman" pitchFamily="18" charset="0"/>
                <a:cs typeface="Times New Roman" pitchFamily="18" charset="0"/>
              </a:rPr>
              <a:t>Соңдықтан біздін  мұғалімдер де </a:t>
            </a:r>
            <a:r>
              <a:rPr lang="ru-RU" sz="2200" i="1" dirty="0" err="1">
                <a:latin typeface="Times New Roman" pitchFamily="18" charset="0"/>
                <a:cs typeface="Times New Roman" pitchFamily="18" charset="0"/>
              </a:rPr>
              <a:t>үздіксіз</a:t>
            </a:r>
            <a:r>
              <a:rPr lang="ru-RU" sz="2200" i="1" dirty="0">
                <a:latin typeface="Times New Roman" pitchFamily="18" charset="0"/>
                <a:cs typeface="Times New Roman" pitchFamily="18" charset="0"/>
              </a:rPr>
              <a:t> </a:t>
            </a:r>
            <a:r>
              <a:rPr lang="ru-RU" sz="2200" i="1" dirty="0" err="1">
                <a:latin typeface="Times New Roman" pitchFamily="18" charset="0"/>
                <a:cs typeface="Times New Roman" pitchFamily="18" charset="0"/>
              </a:rPr>
              <a:t>ізденісте</a:t>
            </a:r>
            <a:r>
              <a:rPr lang="ru-RU" sz="2200" i="1" dirty="0">
                <a:latin typeface="Times New Roman" pitchFamily="18" charset="0"/>
                <a:cs typeface="Times New Roman" pitchFamily="18" charset="0"/>
              </a:rPr>
              <a:t> </a:t>
            </a:r>
            <a:r>
              <a:rPr lang="ru-RU" sz="2200" i="1" dirty="0" err="1">
                <a:latin typeface="Times New Roman" pitchFamily="18" charset="0"/>
                <a:cs typeface="Times New Roman" pitchFamily="18" charset="0"/>
              </a:rPr>
              <a:t>кәсіби</a:t>
            </a:r>
            <a:r>
              <a:rPr lang="ru-RU" sz="2200" i="1" dirty="0">
                <a:latin typeface="Times New Roman" pitchFamily="18" charset="0"/>
                <a:cs typeface="Times New Roman" pitchFamily="18" charset="0"/>
              </a:rPr>
              <a:t> </a:t>
            </a:r>
            <a:r>
              <a:rPr lang="ru-RU" sz="2200" i="1" dirty="0" err="1">
                <a:latin typeface="Times New Roman" pitchFamily="18" charset="0"/>
                <a:cs typeface="Times New Roman" pitchFamily="18" charset="0"/>
              </a:rPr>
              <a:t>білікті</a:t>
            </a:r>
            <a:r>
              <a:rPr lang="ru-RU" sz="2200" i="1" dirty="0">
                <a:latin typeface="Times New Roman" pitchFamily="18" charset="0"/>
                <a:cs typeface="Times New Roman" pitchFamily="18" charset="0"/>
              </a:rPr>
              <a:t> </a:t>
            </a:r>
            <a:r>
              <a:rPr lang="ru-RU" sz="2200" i="1" dirty="0" err="1">
                <a:latin typeface="Times New Roman" pitchFamily="18" charset="0"/>
                <a:cs typeface="Times New Roman" pitchFamily="18" charset="0"/>
              </a:rPr>
              <a:t>көтеруде</a:t>
            </a:r>
            <a:r>
              <a:rPr lang="ru-RU" sz="2200" i="1" dirty="0">
                <a:latin typeface="Times New Roman" pitchFamily="18" charset="0"/>
                <a:cs typeface="Times New Roman" pitchFamily="18" charset="0"/>
              </a:rPr>
              <a:t>:</a:t>
            </a:r>
            <a:br>
              <a:rPr lang="ru-RU" sz="2200" i="1" dirty="0">
                <a:latin typeface="Times New Roman" pitchFamily="18" charset="0"/>
                <a:cs typeface="Times New Roman" pitchFamily="18" charset="0"/>
              </a:rPr>
            </a:br>
            <a:r>
              <a:rPr lang="ru-RU" sz="2200" i="1" dirty="0">
                <a:latin typeface="Times New Roman" pitchFamily="18" charset="0"/>
                <a:cs typeface="Times New Roman" pitchFamily="18" charset="0"/>
              </a:rPr>
              <a:t>-  </a:t>
            </a:r>
            <a:r>
              <a:rPr lang="ru-RU" sz="2200" i="1" dirty="0" err="1">
                <a:latin typeface="Times New Roman" pitchFamily="18" charset="0"/>
                <a:cs typeface="Times New Roman" pitchFamily="18" charset="0"/>
              </a:rPr>
              <a:t>деңгейлік</a:t>
            </a:r>
            <a:r>
              <a:rPr lang="ru-RU" sz="2200" i="1" dirty="0">
                <a:latin typeface="Times New Roman" pitchFamily="18" charset="0"/>
                <a:cs typeface="Times New Roman" pitchFamily="18" charset="0"/>
              </a:rPr>
              <a:t> </a:t>
            </a:r>
            <a:r>
              <a:rPr lang="ru-RU" sz="2200" i="1" dirty="0" err="1">
                <a:latin typeface="Times New Roman" pitchFamily="18" charset="0"/>
                <a:cs typeface="Times New Roman" pitchFamily="18" charset="0"/>
              </a:rPr>
              <a:t>бағдарлама</a:t>
            </a:r>
            <a:r>
              <a:rPr lang="ru-RU" sz="2200" i="1" dirty="0">
                <a:latin typeface="Times New Roman" pitchFamily="18" charset="0"/>
                <a:cs typeface="Times New Roman" pitchFamily="18" charset="0"/>
              </a:rPr>
              <a:t> </a:t>
            </a:r>
            <a:r>
              <a:rPr lang="ru-RU" sz="2200" i="1" dirty="0" err="1">
                <a:latin typeface="Times New Roman" pitchFamily="18" charset="0"/>
                <a:cs typeface="Times New Roman" pitchFamily="18" charset="0"/>
              </a:rPr>
              <a:t>бойынша</a:t>
            </a:r>
            <a:r>
              <a:rPr lang="ru-RU" sz="2200" i="1" dirty="0">
                <a:latin typeface="Times New Roman" pitchFamily="18" charset="0"/>
                <a:cs typeface="Times New Roman" pitchFamily="18" charset="0"/>
              </a:rPr>
              <a:t> – 9 </a:t>
            </a:r>
            <a:r>
              <a:rPr lang="ru-RU" sz="2200" i="1" dirty="0" err="1">
                <a:latin typeface="Times New Roman" pitchFamily="18" charset="0"/>
                <a:cs typeface="Times New Roman" pitchFamily="18" charset="0"/>
              </a:rPr>
              <a:t>мұғалім</a:t>
            </a:r>
            <a:r>
              <a:rPr lang="ru-RU" sz="2200" i="1" dirty="0">
                <a:latin typeface="Times New Roman" pitchFamily="18" charset="0"/>
                <a:cs typeface="Times New Roman" pitchFamily="18" charset="0"/>
              </a:rPr>
              <a:t> </a:t>
            </a:r>
            <a:br>
              <a:rPr lang="ru-RU" sz="2200" i="1" dirty="0">
                <a:latin typeface="Times New Roman" pitchFamily="18" charset="0"/>
                <a:cs typeface="Times New Roman" pitchFamily="18" charset="0"/>
              </a:rPr>
            </a:br>
            <a:r>
              <a:rPr lang="ru-RU" sz="2200" i="1" dirty="0">
                <a:latin typeface="Times New Roman" pitchFamily="18" charset="0"/>
                <a:cs typeface="Times New Roman" pitchFamily="18" charset="0"/>
              </a:rPr>
              <a:t>- </a:t>
            </a:r>
            <a:r>
              <a:rPr lang="ru-RU" sz="2200" i="1" dirty="0" err="1">
                <a:latin typeface="Times New Roman" pitchFamily="18" charset="0"/>
                <a:cs typeface="Times New Roman" pitchFamily="18" charset="0"/>
              </a:rPr>
              <a:t>жаңартылған</a:t>
            </a:r>
            <a:r>
              <a:rPr lang="ru-RU" sz="2200" i="1" dirty="0">
                <a:latin typeface="Times New Roman" pitchFamily="18" charset="0"/>
                <a:cs typeface="Times New Roman" pitchFamily="18" charset="0"/>
              </a:rPr>
              <a:t> </a:t>
            </a:r>
            <a:r>
              <a:rPr lang="ru-RU" sz="2200" i="1" dirty="0" err="1">
                <a:latin typeface="Times New Roman" pitchFamily="18" charset="0"/>
                <a:cs typeface="Times New Roman" pitchFamily="18" charset="0"/>
              </a:rPr>
              <a:t>білім</a:t>
            </a:r>
            <a:r>
              <a:rPr lang="ru-RU" sz="2200" i="1" dirty="0">
                <a:latin typeface="Times New Roman" pitchFamily="18" charset="0"/>
                <a:cs typeface="Times New Roman" pitchFamily="18" charset="0"/>
              </a:rPr>
              <a:t> беру </a:t>
            </a:r>
            <a:r>
              <a:rPr lang="ru-RU" sz="2200" i="1" dirty="0" err="1">
                <a:latin typeface="Times New Roman" pitchFamily="18" charset="0"/>
                <a:cs typeface="Times New Roman" pitchFamily="18" charset="0"/>
              </a:rPr>
              <a:t>бағдарламасы</a:t>
            </a:r>
            <a:r>
              <a:rPr lang="ru-RU" sz="2200" i="1" dirty="0">
                <a:latin typeface="Times New Roman" pitchFamily="18" charset="0"/>
                <a:cs typeface="Times New Roman" pitchFamily="18" charset="0"/>
              </a:rPr>
              <a:t>  </a:t>
            </a:r>
            <a:r>
              <a:rPr lang="ru-RU" sz="2200" i="1" dirty="0" err="1">
                <a:latin typeface="Times New Roman" pitchFamily="18" charset="0"/>
                <a:cs typeface="Times New Roman" pitchFamily="18" charset="0"/>
              </a:rPr>
              <a:t>бойынша</a:t>
            </a:r>
            <a:r>
              <a:rPr lang="ru-RU" sz="2200" i="1" dirty="0">
                <a:latin typeface="Times New Roman" pitchFamily="18" charset="0"/>
                <a:cs typeface="Times New Roman" pitchFamily="18" charset="0"/>
              </a:rPr>
              <a:t> – 12 </a:t>
            </a:r>
            <a:r>
              <a:rPr lang="ru-RU" sz="2200" i="1" dirty="0" err="1">
                <a:latin typeface="Times New Roman" pitchFamily="18" charset="0"/>
                <a:cs typeface="Times New Roman" pitchFamily="18" charset="0"/>
              </a:rPr>
              <a:t>мұғалім</a:t>
            </a:r>
            <a:r>
              <a:rPr lang="ru-RU" sz="2200" dirty="0"/>
              <a:t/>
            </a:r>
            <a:br>
              <a:rPr lang="ru-RU" sz="2200" dirty="0"/>
            </a:br>
            <a:endParaRPr lang="ru-RU" sz="2200" dirty="0">
              <a:solidFill>
                <a:schemeClr val="accent1"/>
              </a:solidFill>
              <a:latin typeface="Times New Roman" pitchFamily="18" charset="0"/>
              <a:cs typeface="Times New Roman" pitchFamily="18" charset="0"/>
            </a:endParaRPr>
          </a:p>
        </p:txBody>
      </p:sp>
    </p:spTree>
    <p:extLst>
      <p:ext uri="{BB962C8B-B14F-4D97-AF65-F5344CB8AC3E}">
        <p14:creationId xmlns:p14="http://schemas.microsoft.com/office/powerpoint/2010/main" val="299629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i="1" dirty="0">
                <a:solidFill>
                  <a:srgbClr val="FF0000"/>
                </a:solidFill>
                <a:latin typeface="Times New Roman" pitchFamily="18" charset="0"/>
                <a:cs typeface="Times New Roman" pitchFamily="18" charset="0"/>
              </a:rPr>
              <a:t>АТА-АНАҒА </a:t>
            </a:r>
            <a:r>
              <a:rPr lang="ru-RU" b="1" i="1" dirty="0">
                <a:solidFill>
                  <a:srgbClr val="FF0000"/>
                </a:solidFill>
                <a:latin typeface="Times New Roman" pitchFamily="18" charset="0"/>
                <a:cs typeface="Times New Roman" pitchFamily="18" charset="0"/>
              </a:rPr>
              <a:t>НЕНІ</a:t>
            </a:r>
            <a:r>
              <a:rPr lang="ru-RU" sz="3600" b="1" i="1" dirty="0">
                <a:solidFill>
                  <a:srgbClr val="FF0000"/>
                </a:solidFill>
                <a:latin typeface="Times New Roman" pitchFamily="18" charset="0"/>
                <a:cs typeface="Times New Roman" pitchFamily="18" charset="0"/>
              </a:rPr>
              <a:t> БІЛГЕН МАҢЫЗДЫ</a:t>
            </a:r>
          </a:p>
        </p:txBody>
      </p:sp>
      <p:sp>
        <p:nvSpPr>
          <p:cNvPr id="3" name="Объект 2"/>
          <p:cNvSpPr>
            <a:spLocks noGrp="1"/>
          </p:cNvSpPr>
          <p:nvPr>
            <p:ph idx="1"/>
          </p:nvPr>
        </p:nvSpPr>
        <p:spPr/>
        <p:txBody>
          <a:bodyPr>
            <a:normAutofit lnSpcReduction="10000"/>
          </a:bodyPr>
          <a:lstStyle/>
          <a:p>
            <a:r>
              <a:rPr lang="ru-RU" dirty="0" err="1">
                <a:latin typeface="Times New Roman" pitchFamily="18" charset="0"/>
                <a:cs typeface="Times New Roman" pitchFamily="18" charset="0"/>
              </a:rPr>
              <a:t>Бағалау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мектепте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критерийлер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негізінде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жүргізіледі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Бағалау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критерийлері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сіздің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балаңыздың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істеуі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қажет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екенін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көрсетеді</a:t>
            </a:r>
            <a:r>
              <a:rPr lang="ru-RU" dirty="0" smtClean="0">
                <a:latin typeface="Times New Roman" pitchFamily="18" charset="0"/>
                <a:cs typeface="Times New Roman" pitchFamily="18" charset="0"/>
              </a:rPr>
              <a:t>.</a:t>
            </a:r>
          </a:p>
          <a:p>
            <a:pPr marL="0" indent="0">
              <a:buNone/>
            </a:pP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Мысалы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оқушы</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жиын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элементтерінің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белгілерін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анықтай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біріктіреді</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жазық</a:t>
            </a:r>
            <a:r>
              <a:rPr lang="ru-RU" dirty="0" smtClean="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кеңістік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фигураларды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ажыратады</a:t>
            </a:r>
            <a:r>
              <a:rPr lang="ru-RU" dirty="0">
                <a:latin typeface="Times New Roman" pitchFamily="18" charset="0"/>
                <a:cs typeface="Times New Roman" pitchFamily="18" charset="0"/>
              </a:rPr>
              <a:t>.</a:t>
            </a:r>
          </a:p>
        </p:txBody>
      </p:sp>
    </p:spTree>
    <p:extLst>
      <p:ext uri="{BB962C8B-B14F-4D97-AF65-F5344CB8AC3E}">
        <p14:creationId xmlns:p14="http://schemas.microsoft.com/office/powerpoint/2010/main" val="2196194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Autofit/>
          </a:bodyPr>
          <a:lstStyle/>
          <a:p>
            <a:r>
              <a:rPr lang="ru-RU" sz="3600" b="1" i="1" dirty="0" err="1">
                <a:solidFill>
                  <a:srgbClr val="FF0000"/>
                </a:solidFill>
                <a:latin typeface="Times New Roman" pitchFamily="18" charset="0"/>
                <a:cs typeface="Times New Roman" pitchFamily="18" charset="0"/>
              </a:rPr>
              <a:t>Мектепте</a:t>
            </a:r>
            <a:r>
              <a:rPr lang="ru-RU" sz="3600" b="1" i="1" dirty="0">
                <a:solidFill>
                  <a:srgbClr val="FF0000"/>
                </a:solidFill>
                <a:latin typeface="Times New Roman" pitchFamily="18" charset="0"/>
                <a:cs typeface="Times New Roman" pitchFamily="18" charset="0"/>
              </a:rPr>
              <a:t> </a:t>
            </a:r>
            <a:r>
              <a:rPr lang="ru-RU" sz="3600" b="1" i="1" dirty="0" err="1">
                <a:solidFill>
                  <a:srgbClr val="FF0000"/>
                </a:solidFill>
                <a:latin typeface="Times New Roman" pitchFamily="18" charset="0"/>
                <a:cs typeface="Times New Roman" pitchFamily="18" charset="0"/>
              </a:rPr>
              <a:t>бағалаудың</a:t>
            </a:r>
            <a:r>
              <a:rPr lang="ru-RU" sz="3600" b="1" i="1" dirty="0">
                <a:solidFill>
                  <a:srgbClr val="FF0000"/>
                </a:solidFill>
                <a:latin typeface="Times New Roman" pitchFamily="18" charset="0"/>
                <a:cs typeface="Times New Roman" pitchFamily="18" charset="0"/>
              </a:rPr>
              <a:t> </a:t>
            </a:r>
            <a:r>
              <a:rPr lang="ru-RU" sz="3600" b="1" i="1" dirty="0" err="1">
                <a:solidFill>
                  <a:srgbClr val="FF0000"/>
                </a:solidFill>
                <a:latin typeface="Times New Roman" pitchFamily="18" charset="0"/>
                <a:cs typeface="Times New Roman" pitchFamily="18" charset="0"/>
              </a:rPr>
              <a:t>екі</a:t>
            </a:r>
            <a:r>
              <a:rPr lang="ru-RU" sz="3600" b="1" i="1" dirty="0">
                <a:solidFill>
                  <a:srgbClr val="FF0000"/>
                </a:solidFill>
                <a:latin typeface="Times New Roman" pitchFamily="18" charset="0"/>
                <a:cs typeface="Times New Roman" pitchFamily="18" charset="0"/>
              </a:rPr>
              <a:t> </a:t>
            </a:r>
            <a:r>
              <a:rPr lang="ru-RU" sz="3600" b="1" i="1" dirty="0" err="1">
                <a:solidFill>
                  <a:srgbClr val="FF0000"/>
                </a:solidFill>
                <a:latin typeface="Times New Roman" pitchFamily="18" charset="0"/>
                <a:cs typeface="Times New Roman" pitchFamily="18" charset="0"/>
              </a:rPr>
              <a:t>түрі</a:t>
            </a:r>
            <a:r>
              <a:rPr lang="ru-RU" sz="3600" b="1" i="1" dirty="0">
                <a:solidFill>
                  <a:srgbClr val="FF0000"/>
                </a:solidFill>
                <a:latin typeface="Times New Roman" pitchFamily="18" charset="0"/>
                <a:cs typeface="Times New Roman" pitchFamily="18" charset="0"/>
              </a:rPr>
              <a:t> </a:t>
            </a:r>
            <a:r>
              <a:rPr lang="ru-RU" sz="3600" b="1" i="1" dirty="0" err="1">
                <a:solidFill>
                  <a:srgbClr val="FF0000"/>
                </a:solidFill>
                <a:latin typeface="Times New Roman" pitchFamily="18" charset="0"/>
                <a:cs typeface="Times New Roman" pitchFamily="18" charset="0"/>
              </a:rPr>
              <a:t>қолданылады</a:t>
            </a:r>
            <a:endParaRPr lang="ru-RU" sz="3600" b="1" i="1"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p:txBody>
          <a:bodyPr/>
          <a:lstStyle/>
          <a:p>
            <a:endParaRPr lang="kk-KZ" dirty="0" smtClean="0"/>
          </a:p>
          <a:p>
            <a:endParaRPr lang="kk-KZ" dirty="0"/>
          </a:p>
          <a:p>
            <a:endParaRPr lang="kk-KZ" dirty="0" smtClean="0"/>
          </a:p>
          <a:p>
            <a:pPr marL="0" indent="0">
              <a:buNone/>
            </a:pPr>
            <a:endParaRPr lang="ru-RU" dirty="0"/>
          </a:p>
        </p:txBody>
      </p:sp>
      <p:sp>
        <p:nvSpPr>
          <p:cNvPr id="7" name="Овал 6"/>
          <p:cNvSpPr/>
          <p:nvPr/>
        </p:nvSpPr>
        <p:spPr>
          <a:xfrm>
            <a:off x="2339752" y="1268761"/>
            <a:ext cx="3888432" cy="87890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Критеркиалды баккғалкау</a:t>
            </a:r>
            <a:endParaRPr lang="ru-RU" dirty="0"/>
          </a:p>
        </p:txBody>
      </p:sp>
      <p:sp>
        <p:nvSpPr>
          <p:cNvPr id="9" name="TextBox 8"/>
          <p:cNvSpPr txBox="1"/>
          <p:nvPr/>
        </p:nvSpPr>
        <p:spPr>
          <a:xfrm>
            <a:off x="2859101" y="1412776"/>
            <a:ext cx="3369083" cy="461665"/>
          </a:xfrm>
          <a:prstGeom prst="rect">
            <a:avLst/>
          </a:prstGeom>
          <a:noFill/>
        </p:spPr>
        <p:txBody>
          <a:bodyPr wrap="square" rtlCol="0">
            <a:spAutoFit/>
          </a:bodyPr>
          <a:lstStyle/>
          <a:p>
            <a:r>
              <a:rPr lang="kk-KZ" sz="2400" dirty="0" smtClean="0"/>
              <a:t>Критериалды бағалау</a:t>
            </a:r>
            <a:endParaRPr lang="ru-RU" sz="2400" dirty="0"/>
          </a:p>
        </p:txBody>
      </p:sp>
      <p:sp>
        <p:nvSpPr>
          <p:cNvPr id="10" name="Овал 9"/>
          <p:cNvSpPr/>
          <p:nvPr/>
        </p:nvSpPr>
        <p:spPr>
          <a:xfrm>
            <a:off x="323528" y="2780929"/>
            <a:ext cx="2952328" cy="684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rPr>
              <a:t>ҚАЛЫПТАСТЫРУ</a:t>
            </a:r>
          </a:p>
          <a:p>
            <a:pPr algn="ctr"/>
            <a:r>
              <a:rPr lang="ru-RU" dirty="0" smtClean="0">
                <a:solidFill>
                  <a:schemeClr val="bg1"/>
                </a:solidFill>
              </a:rPr>
              <a:t>ШЫ</a:t>
            </a:r>
            <a:r>
              <a:rPr lang="ru-RU" dirty="0" smtClean="0"/>
              <a:t> </a:t>
            </a:r>
            <a:r>
              <a:rPr lang="ru-RU" dirty="0"/>
              <a:t>БАҒАЛАУ</a:t>
            </a:r>
          </a:p>
        </p:txBody>
      </p:sp>
      <p:sp>
        <p:nvSpPr>
          <p:cNvPr id="11" name="Овал 10"/>
          <p:cNvSpPr/>
          <p:nvPr/>
        </p:nvSpPr>
        <p:spPr>
          <a:xfrm>
            <a:off x="6084168" y="2780929"/>
            <a:ext cx="2952328" cy="6840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ЖИЫНТЫҚ БАҒАЛАУ</a:t>
            </a:r>
          </a:p>
        </p:txBody>
      </p:sp>
      <p:sp>
        <p:nvSpPr>
          <p:cNvPr id="17" name="Стрелка вниз 16"/>
          <p:cNvSpPr/>
          <p:nvPr/>
        </p:nvSpPr>
        <p:spPr>
          <a:xfrm rot="2007800">
            <a:off x="2388609" y="1958014"/>
            <a:ext cx="358328" cy="8856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трелка вправо 17"/>
          <p:cNvSpPr/>
          <p:nvPr/>
        </p:nvSpPr>
        <p:spPr>
          <a:xfrm rot="2199923">
            <a:off x="5281242" y="2332580"/>
            <a:ext cx="977716" cy="220900"/>
          </a:xfrm>
          <a:prstGeom prst="rightArrow">
            <a:avLst>
              <a:gd name="adj1" fmla="val 79987"/>
              <a:gd name="adj2" fmla="val 434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18"/>
          <p:cNvSpPr/>
          <p:nvPr/>
        </p:nvSpPr>
        <p:spPr>
          <a:xfrm>
            <a:off x="323528" y="4099973"/>
            <a:ext cx="1476164" cy="6954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dirty="0" smtClean="0">
                <a:solidFill>
                  <a:schemeClr val="bg1"/>
                </a:solidFill>
              </a:rPr>
              <a:t>өз</a:t>
            </a:r>
            <a:endParaRPr lang="ru-RU" dirty="0">
              <a:solidFill>
                <a:schemeClr val="bg1"/>
              </a:solidFill>
            </a:endParaRPr>
          </a:p>
        </p:txBody>
      </p:sp>
      <p:sp>
        <p:nvSpPr>
          <p:cNvPr id="20" name="Прямоугольник 19"/>
          <p:cNvSpPr/>
          <p:nvPr/>
        </p:nvSpPr>
        <p:spPr>
          <a:xfrm>
            <a:off x="2339752" y="4149080"/>
            <a:ext cx="1274440" cy="648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dirty="0" smtClean="0"/>
              <a:t>Өзін-өзі бағалау</a:t>
            </a:r>
            <a:endParaRPr lang="ru-RU" dirty="0"/>
          </a:p>
        </p:txBody>
      </p:sp>
      <p:sp>
        <p:nvSpPr>
          <p:cNvPr id="21" name="Прямоугольник 20"/>
          <p:cNvSpPr/>
          <p:nvPr/>
        </p:nvSpPr>
        <p:spPr>
          <a:xfrm>
            <a:off x="3516877" y="2780929"/>
            <a:ext cx="1026765" cy="108011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dirty="0" smtClean="0"/>
              <a:t>Мұғалім</a:t>
            </a:r>
          </a:p>
          <a:p>
            <a:pPr algn="ctr"/>
            <a:r>
              <a:rPr lang="kk-KZ" dirty="0" smtClean="0"/>
              <a:t>нің бағалауы</a:t>
            </a:r>
            <a:endParaRPr lang="ru-RU" dirty="0"/>
          </a:p>
        </p:txBody>
      </p:sp>
      <p:cxnSp>
        <p:nvCxnSpPr>
          <p:cNvPr id="28" name="Прямая со стрелкой 27"/>
          <p:cNvCxnSpPr/>
          <p:nvPr/>
        </p:nvCxnSpPr>
        <p:spPr>
          <a:xfrm>
            <a:off x="1259632" y="3492007"/>
            <a:ext cx="0" cy="6570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a:stCxn id="10" idx="5"/>
          </p:cNvCxnSpPr>
          <p:nvPr/>
        </p:nvCxnSpPr>
        <p:spPr>
          <a:xfrm>
            <a:off x="2843498" y="3364824"/>
            <a:ext cx="15603" cy="7351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Прямая со стрелкой 41"/>
          <p:cNvCxnSpPr>
            <a:stCxn id="10" idx="5"/>
          </p:cNvCxnSpPr>
          <p:nvPr/>
        </p:nvCxnSpPr>
        <p:spPr>
          <a:xfrm>
            <a:off x="2843498" y="3364824"/>
            <a:ext cx="67337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23528" y="4149080"/>
            <a:ext cx="1476164" cy="646331"/>
          </a:xfrm>
          <a:prstGeom prst="rect">
            <a:avLst/>
          </a:prstGeom>
          <a:noFill/>
        </p:spPr>
        <p:txBody>
          <a:bodyPr wrap="square" rtlCol="0">
            <a:spAutoFit/>
          </a:bodyPr>
          <a:lstStyle/>
          <a:p>
            <a:r>
              <a:rPr lang="kk-KZ" dirty="0" smtClean="0"/>
              <a:t>Өзара бағалау</a:t>
            </a:r>
            <a:endParaRPr lang="ru-RU" dirty="0"/>
          </a:p>
        </p:txBody>
      </p:sp>
      <p:sp>
        <p:nvSpPr>
          <p:cNvPr id="46" name="Овал 45"/>
          <p:cNvSpPr/>
          <p:nvPr/>
        </p:nvSpPr>
        <p:spPr>
          <a:xfrm>
            <a:off x="467544" y="5373216"/>
            <a:ext cx="295232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Кері байланыс</a:t>
            </a:r>
            <a:endParaRPr lang="ru-RU" dirty="0"/>
          </a:p>
        </p:txBody>
      </p:sp>
      <p:cxnSp>
        <p:nvCxnSpPr>
          <p:cNvPr id="48" name="Прямая со стрелкой 47"/>
          <p:cNvCxnSpPr/>
          <p:nvPr/>
        </p:nvCxnSpPr>
        <p:spPr>
          <a:xfrm>
            <a:off x="1259632" y="4795411"/>
            <a:ext cx="0" cy="5778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Прямая со стрелкой 53"/>
          <p:cNvCxnSpPr/>
          <p:nvPr/>
        </p:nvCxnSpPr>
        <p:spPr>
          <a:xfrm flipH="1">
            <a:off x="2961412" y="4795411"/>
            <a:ext cx="15560" cy="5778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Прямая со стрелкой 60"/>
          <p:cNvCxnSpPr/>
          <p:nvPr/>
        </p:nvCxnSpPr>
        <p:spPr>
          <a:xfrm flipH="1">
            <a:off x="3516878" y="3861048"/>
            <a:ext cx="767090" cy="18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5" name="Прямоугольник 64"/>
          <p:cNvSpPr/>
          <p:nvPr/>
        </p:nvSpPr>
        <p:spPr>
          <a:xfrm>
            <a:off x="5580112" y="3884476"/>
            <a:ext cx="1274440" cy="9595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dirty="0" smtClean="0"/>
              <a:t>Бөлім бойынша жиынтық бағалау</a:t>
            </a:r>
            <a:endParaRPr lang="ru-RU" dirty="0"/>
          </a:p>
        </p:txBody>
      </p:sp>
      <p:sp>
        <p:nvSpPr>
          <p:cNvPr id="66" name="Прямоугольник 65"/>
          <p:cNvSpPr/>
          <p:nvPr/>
        </p:nvSpPr>
        <p:spPr>
          <a:xfrm>
            <a:off x="7488324" y="3884476"/>
            <a:ext cx="1310444" cy="91267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dirty="0" smtClean="0"/>
              <a:t>Тоқсандық жиынтық бағалау</a:t>
            </a:r>
            <a:endParaRPr lang="ru-RU" dirty="0"/>
          </a:p>
        </p:txBody>
      </p:sp>
      <p:sp>
        <p:nvSpPr>
          <p:cNvPr id="67" name="Прямоугольник 66"/>
          <p:cNvSpPr/>
          <p:nvPr/>
        </p:nvSpPr>
        <p:spPr>
          <a:xfrm>
            <a:off x="4788024" y="2780929"/>
            <a:ext cx="982076" cy="108011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dirty="0" smtClean="0"/>
              <a:t>Балдар </a:t>
            </a:r>
            <a:endParaRPr lang="ru-RU" dirty="0"/>
          </a:p>
        </p:txBody>
      </p:sp>
      <p:cxnSp>
        <p:nvCxnSpPr>
          <p:cNvPr id="69" name="Прямая со стрелкой 68"/>
          <p:cNvCxnSpPr>
            <a:endCxn id="66" idx="0"/>
          </p:cNvCxnSpPr>
          <p:nvPr/>
        </p:nvCxnSpPr>
        <p:spPr>
          <a:xfrm>
            <a:off x="8143546" y="3492007"/>
            <a:ext cx="0" cy="3924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Прямая со стрелкой 77"/>
          <p:cNvCxnSpPr/>
          <p:nvPr/>
        </p:nvCxnSpPr>
        <p:spPr>
          <a:xfrm>
            <a:off x="6660232" y="3364824"/>
            <a:ext cx="0" cy="7351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Прямая со стрелкой 84"/>
          <p:cNvCxnSpPr/>
          <p:nvPr/>
        </p:nvCxnSpPr>
        <p:spPr>
          <a:xfrm flipH="1">
            <a:off x="5752887" y="3366193"/>
            <a:ext cx="8901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 name="Овал 91"/>
          <p:cNvSpPr/>
          <p:nvPr/>
        </p:nvSpPr>
        <p:spPr>
          <a:xfrm>
            <a:off x="5770100" y="5373216"/>
            <a:ext cx="264998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Тоқсандық баға</a:t>
            </a:r>
            <a:endParaRPr lang="ru-RU" dirty="0"/>
          </a:p>
        </p:txBody>
      </p:sp>
      <p:cxnSp>
        <p:nvCxnSpPr>
          <p:cNvPr id="95" name="Прямая со стрелкой 94"/>
          <p:cNvCxnSpPr/>
          <p:nvPr/>
        </p:nvCxnSpPr>
        <p:spPr>
          <a:xfrm>
            <a:off x="5023002" y="3884476"/>
            <a:ext cx="729885" cy="17767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8" name="Прямая со стрелкой 107"/>
          <p:cNvCxnSpPr/>
          <p:nvPr/>
        </p:nvCxnSpPr>
        <p:spPr>
          <a:xfrm>
            <a:off x="6516216" y="4844008"/>
            <a:ext cx="0" cy="529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 name="Прямая со стрелкой 112"/>
          <p:cNvCxnSpPr>
            <a:stCxn id="66" idx="2"/>
          </p:cNvCxnSpPr>
          <p:nvPr/>
        </p:nvCxnSpPr>
        <p:spPr>
          <a:xfrm>
            <a:off x="8143546" y="4797152"/>
            <a:ext cx="0" cy="709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1211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lstStyle/>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2726681323"/>
              </p:ext>
            </p:extLst>
          </p:nvPr>
        </p:nvGraphicFramePr>
        <p:xfrm>
          <a:off x="683568" y="692696"/>
          <a:ext cx="7704855" cy="5146300"/>
        </p:xfrm>
        <a:graphic>
          <a:graphicData uri="http://schemas.openxmlformats.org/drawingml/2006/table">
            <a:tbl>
              <a:tblPr firstRow="1" bandRow="1">
                <a:tableStyleId>{5C22544A-7EE6-4342-B048-85BDC9FD1C3A}</a:tableStyleId>
              </a:tblPr>
              <a:tblGrid>
                <a:gridCol w="2568285"/>
                <a:gridCol w="2568285"/>
                <a:gridCol w="2568285"/>
              </a:tblGrid>
              <a:tr h="828092">
                <a:tc>
                  <a:txBody>
                    <a:bodyPr/>
                    <a:lstStyle/>
                    <a:p>
                      <a:r>
                        <a:rPr lang="ru-RU" sz="2000" dirty="0" err="1" smtClean="0">
                          <a:latin typeface="Times New Roman" pitchFamily="18" charset="0"/>
                          <a:cs typeface="Times New Roman" pitchFamily="18" charset="0"/>
                        </a:rPr>
                        <a:t>Жиынтық</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бағалау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балдарының</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пайыздық</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құрамы</a:t>
                      </a:r>
                      <a:endParaRPr lang="ru-RU" sz="2000" dirty="0">
                        <a:solidFill>
                          <a:schemeClr val="bg1"/>
                        </a:solidFill>
                        <a:latin typeface="Times New Roman" pitchFamily="18" charset="0"/>
                        <a:cs typeface="Times New Roman" pitchFamily="18" charset="0"/>
                      </a:endParaRPr>
                    </a:p>
                  </a:txBody>
                  <a:tcPr/>
                </a:tc>
                <a:tc>
                  <a:txBody>
                    <a:bodyPr/>
                    <a:lstStyle/>
                    <a:p>
                      <a:r>
                        <a:rPr lang="ru-RU" sz="2000" dirty="0" err="1" smtClean="0">
                          <a:latin typeface="Times New Roman" pitchFamily="18" charset="0"/>
                          <a:cs typeface="Times New Roman" pitchFamily="18" charset="0"/>
                        </a:rPr>
                        <a:t>Бағалау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көрсеткіштері</a:t>
                      </a:r>
                      <a:endParaRPr lang="ru-RU" sz="2000" dirty="0">
                        <a:solidFill>
                          <a:schemeClr val="bg1"/>
                        </a:solidFill>
                        <a:latin typeface="Times New Roman" pitchFamily="18" charset="0"/>
                        <a:cs typeface="Times New Roman" pitchFamily="18" charset="0"/>
                      </a:endParaRPr>
                    </a:p>
                  </a:txBody>
                  <a:tcPr/>
                </a:tc>
                <a:tc>
                  <a:txBody>
                    <a:bodyPr/>
                    <a:lstStyle/>
                    <a:p>
                      <a:r>
                        <a:rPr lang="ru-RU" sz="2000" dirty="0" err="1" smtClean="0">
                          <a:latin typeface="Times New Roman" pitchFamily="18" charset="0"/>
                          <a:cs typeface="Times New Roman" pitchFamily="18" charset="0"/>
                        </a:rPr>
                        <a:t>Баға</a:t>
                      </a:r>
                      <a:endParaRPr lang="ru-RU" sz="2000" dirty="0">
                        <a:solidFill>
                          <a:schemeClr val="bg1"/>
                        </a:solidFill>
                        <a:latin typeface="Times New Roman" pitchFamily="18" charset="0"/>
                        <a:cs typeface="Times New Roman" pitchFamily="18" charset="0"/>
                      </a:endParaRPr>
                    </a:p>
                  </a:txBody>
                  <a:tcPr/>
                </a:tc>
              </a:tr>
              <a:tr h="828092">
                <a:tc>
                  <a:txBody>
                    <a:bodyPr/>
                    <a:lstStyle/>
                    <a:p>
                      <a:r>
                        <a:rPr lang="ru-RU" dirty="0" smtClean="0"/>
                        <a:t>0 %</a:t>
                      </a:r>
                      <a:endParaRPr lang="ru-RU" dirty="0">
                        <a:solidFill>
                          <a:schemeClr val="bg1"/>
                        </a:solidFill>
                      </a:endParaRPr>
                    </a:p>
                  </a:txBody>
                  <a:tcPr/>
                </a:tc>
                <a:tc>
                  <a:txBody>
                    <a:bodyPr/>
                    <a:lstStyle/>
                    <a:p>
                      <a:r>
                        <a:rPr lang="ru-RU" dirty="0" err="1" smtClean="0">
                          <a:latin typeface="Times New Roman" pitchFamily="18" charset="0"/>
                          <a:cs typeface="Times New Roman" pitchFamily="18" charset="0"/>
                        </a:rPr>
                        <a:t>Бағаланбады</a:t>
                      </a:r>
                      <a:endParaRPr lang="ru-RU" dirty="0">
                        <a:solidFill>
                          <a:schemeClr val="bg1"/>
                        </a:solidFill>
                        <a:latin typeface="Times New Roman" pitchFamily="18" charset="0"/>
                        <a:cs typeface="Times New Roman" pitchFamily="18" charset="0"/>
                      </a:endParaRPr>
                    </a:p>
                  </a:txBody>
                  <a:tcPr/>
                </a:tc>
                <a:tc>
                  <a:txBody>
                    <a:bodyPr/>
                    <a:lstStyle/>
                    <a:p>
                      <a:r>
                        <a:rPr lang="ru-RU" dirty="0" smtClean="0"/>
                        <a:t>«1»</a:t>
                      </a:r>
                      <a:endParaRPr lang="ru-RU" dirty="0">
                        <a:solidFill>
                          <a:schemeClr val="bg1"/>
                        </a:solidFill>
                      </a:endParaRPr>
                    </a:p>
                  </a:txBody>
                  <a:tcPr/>
                </a:tc>
              </a:tr>
              <a:tr h="828092">
                <a:tc>
                  <a:txBody>
                    <a:bodyPr/>
                    <a:lstStyle/>
                    <a:p>
                      <a:r>
                        <a:rPr lang="ru-RU" dirty="0" smtClean="0"/>
                        <a:t>1%-20%</a:t>
                      </a:r>
                      <a:endParaRPr lang="ru-RU" dirty="0">
                        <a:solidFill>
                          <a:schemeClr val="bg1"/>
                        </a:solidFill>
                      </a:endParaRPr>
                    </a:p>
                  </a:txBody>
                  <a:tcPr/>
                </a:tc>
                <a:tc>
                  <a:txBody>
                    <a:bodyPr/>
                    <a:lstStyle/>
                    <a:p>
                      <a:r>
                        <a:rPr lang="ru-RU" dirty="0" err="1" smtClean="0">
                          <a:latin typeface="Times New Roman" pitchFamily="18" charset="0"/>
                          <a:cs typeface="Times New Roman" pitchFamily="18" charset="0"/>
                        </a:rPr>
                        <a:t>Қанағаттанғысыз</a:t>
                      </a:r>
                      <a:endParaRPr lang="ru-RU" dirty="0">
                        <a:solidFill>
                          <a:schemeClr val="bg1"/>
                        </a:solidFill>
                        <a:latin typeface="Times New Roman" pitchFamily="18" charset="0"/>
                        <a:cs typeface="Times New Roman" pitchFamily="18" charset="0"/>
                      </a:endParaRPr>
                    </a:p>
                  </a:txBody>
                  <a:tcPr/>
                </a:tc>
                <a:tc>
                  <a:txBody>
                    <a:bodyPr/>
                    <a:lstStyle/>
                    <a:p>
                      <a:r>
                        <a:rPr lang="ru-RU" dirty="0" smtClean="0"/>
                        <a:t>«2»</a:t>
                      </a:r>
                      <a:endParaRPr lang="ru-RU" dirty="0">
                        <a:solidFill>
                          <a:schemeClr val="bg1"/>
                        </a:solidFill>
                      </a:endParaRPr>
                    </a:p>
                  </a:txBody>
                  <a:tcPr/>
                </a:tc>
              </a:tr>
              <a:tr h="828092">
                <a:tc>
                  <a:txBody>
                    <a:bodyPr/>
                    <a:lstStyle/>
                    <a:p>
                      <a:r>
                        <a:rPr lang="ru-RU" dirty="0" smtClean="0"/>
                        <a:t>21%-50%</a:t>
                      </a:r>
                      <a:endParaRPr lang="ru-RU" dirty="0">
                        <a:solidFill>
                          <a:schemeClr val="bg1"/>
                        </a:solidFill>
                      </a:endParaRPr>
                    </a:p>
                  </a:txBody>
                  <a:tcPr/>
                </a:tc>
                <a:tc>
                  <a:txBody>
                    <a:bodyPr/>
                    <a:lstStyle/>
                    <a:p>
                      <a:r>
                        <a:rPr lang="ru-RU" dirty="0" err="1" smtClean="0">
                          <a:latin typeface="Times New Roman" pitchFamily="18" charset="0"/>
                          <a:cs typeface="Times New Roman" pitchFamily="18" charset="0"/>
                        </a:rPr>
                        <a:t>Қанағаттанарлық</a:t>
                      </a:r>
                      <a:r>
                        <a:rPr lang="ru-RU" dirty="0" smtClean="0">
                          <a:latin typeface="Times New Roman" pitchFamily="18" charset="0"/>
                          <a:cs typeface="Times New Roman" pitchFamily="18" charset="0"/>
                        </a:rPr>
                        <a:t> </a:t>
                      </a:r>
                      <a:endParaRPr lang="ru-RU" dirty="0">
                        <a:solidFill>
                          <a:schemeClr val="bg1"/>
                        </a:solidFill>
                        <a:latin typeface="Times New Roman" pitchFamily="18" charset="0"/>
                        <a:cs typeface="Times New Roman" pitchFamily="18" charset="0"/>
                      </a:endParaRPr>
                    </a:p>
                  </a:txBody>
                  <a:tcPr/>
                </a:tc>
                <a:tc>
                  <a:txBody>
                    <a:bodyPr/>
                    <a:lstStyle/>
                    <a:p>
                      <a:r>
                        <a:rPr lang="ru-RU" dirty="0" smtClean="0"/>
                        <a:t>«3»</a:t>
                      </a:r>
                      <a:endParaRPr lang="ru-RU" dirty="0">
                        <a:solidFill>
                          <a:schemeClr val="bg1"/>
                        </a:solidFill>
                      </a:endParaRPr>
                    </a:p>
                  </a:txBody>
                  <a:tcPr/>
                </a:tc>
              </a:tr>
              <a:tr h="828092">
                <a:tc>
                  <a:txBody>
                    <a:bodyPr/>
                    <a:lstStyle/>
                    <a:p>
                      <a:r>
                        <a:rPr lang="ru-RU" dirty="0" smtClean="0"/>
                        <a:t>51%-80%</a:t>
                      </a:r>
                      <a:endParaRPr lang="ru-RU" dirty="0">
                        <a:solidFill>
                          <a:schemeClr val="bg1"/>
                        </a:solidFill>
                      </a:endParaRPr>
                    </a:p>
                  </a:txBody>
                  <a:tcPr/>
                </a:tc>
                <a:tc>
                  <a:txBody>
                    <a:bodyPr/>
                    <a:lstStyle/>
                    <a:p>
                      <a:r>
                        <a:rPr lang="ru-RU" dirty="0" err="1" smtClean="0">
                          <a:latin typeface="Times New Roman" pitchFamily="18" charset="0"/>
                          <a:cs typeface="Times New Roman" pitchFamily="18" charset="0"/>
                        </a:rPr>
                        <a:t>Жақсы</a:t>
                      </a:r>
                      <a:endParaRPr lang="ru-RU" dirty="0">
                        <a:solidFill>
                          <a:schemeClr val="bg1"/>
                        </a:solidFill>
                        <a:latin typeface="Times New Roman" pitchFamily="18" charset="0"/>
                        <a:cs typeface="Times New Roman" pitchFamily="18" charset="0"/>
                      </a:endParaRPr>
                    </a:p>
                  </a:txBody>
                  <a:tcPr/>
                </a:tc>
                <a:tc>
                  <a:txBody>
                    <a:bodyPr/>
                    <a:lstStyle/>
                    <a:p>
                      <a:r>
                        <a:rPr lang="ru-RU" dirty="0" smtClean="0"/>
                        <a:t>«4»</a:t>
                      </a:r>
                      <a:endParaRPr lang="ru-RU" dirty="0">
                        <a:solidFill>
                          <a:schemeClr val="bg1"/>
                        </a:solidFill>
                      </a:endParaRPr>
                    </a:p>
                  </a:txBody>
                  <a:tcPr/>
                </a:tc>
              </a:tr>
              <a:tr h="828092">
                <a:tc>
                  <a:txBody>
                    <a:bodyPr/>
                    <a:lstStyle/>
                    <a:p>
                      <a:r>
                        <a:rPr lang="ru-RU" dirty="0" smtClean="0"/>
                        <a:t>81%-100%</a:t>
                      </a:r>
                      <a:endParaRPr lang="ru-RU" dirty="0">
                        <a:solidFill>
                          <a:schemeClr val="bg1"/>
                        </a:solidFill>
                      </a:endParaRPr>
                    </a:p>
                  </a:txBody>
                  <a:tcPr/>
                </a:tc>
                <a:tc>
                  <a:txBody>
                    <a:bodyPr/>
                    <a:lstStyle/>
                    <a:p>
                      <a:r>
                        <a:rPr lang="ru-RU" dirty="0" err="1" smtClean="0">
                          <a:latin typeface="Times New Roman" pitchFamily="18" charset="0"/>
                          <a:cs typeface="Times New Roman" pitchFamily="18" charset="0"/>
                        </a:rPr>
                        <a:t>Өте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жақсы</a:t>
                      </a:r>
                      <a:endParaRPr lang="ru-RU" dirty="0">
                        <a:solidFill>
                          <a:schemeClr val="bg1"/>
                        </a:solidFill>
                        <a:latin typeface="Times New Roman" pitchFamily="18" charset="0"/>
                        <a:cs typeface="Times New Roman" pitchFamily="18" charset="0"/>
                      </a:endParaRPr>
                    </a:p>
                  </a:txBody>
                  <a:tcPr/>
                </a:tc>
                <a:tc>
                  <a:txBody>
                    <a:bodyPr/>
                    <a:lstStyle/>
                    <a:p>
                      <a:r>
                        <a:rPr lang="ru-RU" dirty="0" smtClean="0"/>
                        <a:t>«5»</a:t>
                      </a:r>
                      <a:endParaRPr lang="ru-RU" dirty="0">
                        <a:solidFill>
                          <a:schemeClr val="bg1"/>
                        </a:solidFill>
                      </a:endParaRPr>
                    </a:p>
                  </a:txBody>
                  <a:tcPr/>
                </a:tc>
              </a:tr>
            </a:tbl>
          </a:graphicData>
        </a:graphic>
      </p:graphicFrame>
    </p:spTree>
    <p:extLst>
      <p:ext uri="{BB962C8B-B14F-4D97-AF65-F5344CB8AC3E}">
        <p14:creationId xmlns:p14="http://schemas.microsoft.com/office/powerpoint/2010/main" val="2996211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latin typeface="Times New Roman" pitchFamily="18" charset="0"/>
                <a:cs typeface="Times New Roman" pitchFamily="18" charset="0"/>
              </a:rPr>
              <a:t>БАЛАҢЫЗДЫҢ ОҚУ НӘТИЖЕЛЕРІ </a:t>
            </a:r>
          </a:p>
        </p:txBody>
      </p:sp>
      <p:sp>
        <p:nvSpPr>
          <p:cNvPr id="3" name="Объект 2"/>
          <p:cNvSpPr>
            <a:spLocks noGrp="1"/>
          </p:cNvSpPr>
          <p:nvPr>
            <p:ph idx="1"/>
          </p:nvPr>
        </p:nvSpPr>
        <p:spPr/>
        <p:txBody>
          <a:bodyPr/>
          <a:lstStyle/>
          <a:p>
            <a:endParaRPr lang="ru-RU" dirty="0"/>
          </a:p>
        </p:txBody>
      </p:sp>
      <p:sp>
        <p:nvSpPr>
          <p:cNvPr id="4" name="Прямоугольник 3"/>
          <p:cNvSpPr/>
          <p:nvPr/>
        </p:nvSpPr>
        <p:spPr>
          <a:xfrm>
            <a:off x="789468" y="2054455"/>
            <a:ext cx="1982332" cy="17784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2000" dirty="0" smtClean="0">
                <a:latin typeface="Times New Roman" pitchFamily="18" charset="0"/>
                <a:cs typeface="Times New Roman" pitchFamily="18" charset="0"/>
              </a:rPr>
              <a:t>Бөлім бойынша жиынтық бағалаудың балдары</a:t>
            </a:r>
            <a:endParaRPr lang="ru-RU" sz="2000" dirty="0">
              <a:latin typeface="Times New Roman" pitchFamily="18" charset="0"/>
              <a:cs typeface="Times New Roman" pitchFamily="18" charset="0"/>
            </a:endParaRPr>
          </a:p>
        </p:txBody>
      </p:sp>
      <p:sp>
        <p:nvSpPr>
          <p:cNvPr id="5" name="Прямоугольник 4"/>
          <p:cNvSpPr/>
          <p:nvPr/>
        </p:nvSpPr>
        <p:spPr>
          <a:xfrm>
            <a:off x="6012160" y="2054455"/>
            <a:ext cx="2160240" cy="177849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2000" dirty="0" smtClean="0">
                <a:latin typeface="Times New Roman" pitchFamily="18" charset="0"/>
                <a:cs typeface="Times New Roman" pitchFamily="18" charset="0"/>
              </a:rPr>
              <a:t>Тоқсандық баға</a:t>
            </a:r>
            <a:endParaRPr lang="ru-RU" sz="2000" dirty="0">
              <a:latin typeface="Times New Roman" pitchFamily="18" charset="0"/>
              <a:cs typeface="Times New Roman" pitchFamily="18" charset="0"/>
            </a:endParaRPr>
          </a:p>
        </p:txBody>
      </p:sp>
      <p:sp>
        <p:nvSpPr>
          <p:cNvPr id="6" name="Прямоугольник 5"/>
          <p:cNvSpPr/>
          <p:nvPr/>
        </p:nvSpPr>
        <p:spPr>
          <a:xfrm>
            <a:off x="3275856" y="2054456"/>
            <a:ext cx="2376264" cy="177849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2000" dirty="0" smtClean="0">
                <a:latin typeface="Times New Roman" pitchFamily="18" charset="0"/>
                <a:cs typeface="Times New Roman" pitchFamily="18" charset="0"/>
              </a:rPr>
              <a:t>Тоқсандық жиынтық бағалаудың балдары</a:t>
            </a:r>
            <a:endParaRPr lang="ru-RU" sz="2000" dirty="0">
              <a:latin typeface="Times New Roman" pitchFamily="18" charset="0"/>
              <a:cs typeface="Times New Roman" pitchFamily="18" charset="0"/>
            </a:endParaRPr>
          </a:p>
        </p:txBody>
      </p:sp>
      <p:sp>
        <p:nvSpPr>
          <p:cNvPr id="7" name="Скругленный прямоугольник 6"/>
          <p:cNvSpPr/>
          <p:nvPr/>
        </p:nvSpPr>
        <p:spPr>
          <a:xfrm>
            <a:off x="2470270" y="4740058"/>
            <a:ext cx="4104456" cy="113042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kk-KZ" sz="3200" dirty="0" smtClean="0">
                <a:latin typeface="Times New Roman" pitchFamily="18" charset="0"/>
                <a:cs typeface="Times New Roman" pitchFamily="18" charset="0"/>
              </a:rPr>
              <a:t>Жылдық баға</a:t>
            </a:r>
            <a:endParaRPr lang="ru-RU" sz="3200" dirty="0">
              <a:latin typeface="Times New Roman" pitchFamily="18" charset="0"/>
              <a:cs typeface="Times New Roman" pitchFamily="18" charset="0"/>
            </a:endParaRPr>
          </a:p>
        </p:txBody>
      </p:sp>
      <p:sp>
        <p:nvSpPr>
          <p:cNvPr id="8" name="Стрелка вниз 7"/>
          <p:cNvSpPr/>
          <p:nvPr/>
        </p:nvSpPr>
        <p:spPr>
          <a:xfrm rot="19515016">
            <a:off x="2051720" y="3832952"/>
            <a:ext cx="484632" cy="8921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право 9"/>
          <p:cNvSpPr/>
          <p:nvPr/>
        </p:nvSpPr>
        <p:spPr>
          <a:xfrm rot="7936443">
            <a:off x="6228243" y="4049270"/>
            <a:ext cx="971921" cy="455317"/>
          </a:xfrm>
          <a:prstGeom prst="rightArrow">
            <a:avLst>
              <a:gd name="adj1" fmla="val 50000"/>
              <a:gd name="adj2" fmla="val 493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трелка вниз 10"/>
          <p:cNvSpPr/>
          <p:nvPr/>
        </p:nvSpPr>
        <p:spPr>
          <a:xfrm>
            <a:off x="4067944" y="3832952"/>
            <a:ext cx="468052" cy="950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0847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249</TotalTime>
  <Words>418</Words>
  <Application>Microsoft Office PowerPoint</Application>
  <PresentationFormat>Экран (4:3)</PresentationFormat>
  <Paragraphs>83</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Open Sans</vt:lpstr>
      <vt:lpstr>Times New Roman</vt:lpstr>
      <vt:lpstr>Тема Office</vt:lpstr>
      <vt:lpstr>Елтай орта мектебі</vt:lpstr>
      <vt:lpstr>Күн тәртібі</vt:lpstr>
      <vt:lpstr>І-ші жартыжылдық бойынша оқу үрдісінің  қорытындысы. </vt:lpstr>
      <vt:lpstr>Жаңартылған бағдарлама-білім берудің жаңа мазмұны</vt:lpstr>
      <vt:lpstr>Мемлекетіміздің білім беру үдерісіне енген жаңартылған білім беру      бағдарламасы - заман талабына сай келешек ұрпақтың сұранысын  қанағаттандыратын тың бағдарлама. «Ұрпағы білімді халықтың болашағы бұлыңғыр болмайды» дегендей, жас ұрпаққа сапалы, мән-мағыналы, өнегелі тәрбие мен білім беру-бүгінгі күннің басты талабы. Қазіргі ұстаздар алдындағы міндет:  ғылым мен техниканың даму деңгейіне сәйкес оқушының білімі терең, іскер және ойлауға қабілетті, әлемдік стандарттар негізінде жұмыс істей алатын құзырлы тұлғаны қалыптастыру. Мұндай талапқа сай қызмет істеу үшін ұстаз үздіксіз ізденісте кәсіби білікті болуы тиіс.  Соңдықтан біздін  мұғалімдер де үздіксіз ізденісте кәсіби білікті көтеруде: -  деңгейлік бағдарлама бойынша – 9 мұғалім  - жаңартылған білім беру бағдарламасы  бойынша – 12 мұғалім </vt:lpstr>
      <vt:lpstr>АТА-АНАҒА НЕНІ БІЛГЕН МАҢЫЗДЫ</vt:lpstr>
      <vt:lpstr>Мектепте бағалаудың екі түрі қолданылады</vt:lpstr>
      <vt:lpstr>Презентация PowerPoint</vt:lpstr>
      <vt:lpstr>БАЛАҢЫЗДЫҢ ОҚУ НӘТИЖЕЛЕРІ </vt:lpstr>
      <vt:lpstr>Тоқсандық баға</vt:lpstr>
      <vt:lpstr>АТА-АНАҒА НЕНІ ІСТЕГЕН МАҢЫЗДЫ</vt:lpstr>
    </vt:vector>
  </TitlesOfParts>
  <Company>BTA bank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Елтай орта мектебі</dc:title>
  <dc:creator>BTA Users</dc:creator>
  <cp:lastModifiedBy>Пользователь</cp:lastModifiedBy>
  <cp:revision>23</cp:revision>
  <dcterms:created xsi:type="dcterms:W3CDTF">2018-01-15T17:19:53Z</dcterms:created>
  <dcterms:modified xsi:type="dcterms:W3CDTF">2018-01-17T05:45:39Z</dcterms:modified>
</cp:coreProperties>
</file>