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70" r:id="rId5"/>
    <p:sldId id="271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</p:sldIdLst>
  <p:sldSz cx="9144000" cy="6858000" type="screen4x3"/>
  <p:notesSz cx="6797675" cy="9928225"/>
  <p:defaultTextStyle>
    <a:defPPr>
      <a:defRPr lang="kk-K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28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DD6BC-FBB8-499E-BD1F-FC4F4B1D52BE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7D223-A510-4BA7-831D-8176D5445572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64D3-180F-4690-A235-62EA7ED4E6DA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3E2A9-6566-4EB9-A4F9-9EAB9B9ADE87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37ED4-3909-48C7-8E98-DD9ADE27DE0D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914B-C104-4A47-A05B-DA0F4187D32A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BEBA-2997-49B1-9C58-1A79F63479B6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BC9D3-1058-4BDA-BC31-81B1E7DBD323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E5D09-8AA9-4363-A243-1D7B7E11B03D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92D82-44BD-44D9-ADE0-9EB38A014AE6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FAF5E-5BF5-4CDF-B199-109CA920692A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EC5DE-D36A-4275-95C5-0D4D9C7B9259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6593-DFAA-4117-B379-FC3DC040EA22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B422F-C5D7-4674-A46E-42A66E8E1AE3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A95C-EFB0-4B52-86E8-A8A66D04434A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40ACD-10C6-4EAD-9137-9B7F129E88D5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290FC-B58E-43F6-B034-6633D2C85009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C10E-E0AC-4B32-8D03-D25AAF00F575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289C5-0764-4FF2-998E-62A8F2035FBF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7733-3478-49BD-ACBA-DB55837E0839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k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A7176-CEBB-4E30-98F6-E35FBE9D5BCD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30111-1F37-494B-AF09-9F4FC2955D6C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kk-KZ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6D2085-35F0-40F8-85A9-C91AFDB1C03F}" type="datetimeFigureOut">
              <a:rPr lang="kk-KZ"/>
              <a:pPr>
                <a:defRPr/>
              </a:pPr>
              <a:t>17.01.2018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295FD-56D0-4CDB-9AF2-B434025AFE5F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k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kaz/docs/K970000167_#z274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00113" y="260350"/>
            <a:ext cx="7116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kk-KZ" sz="2400" b="1" i="1">
                <a:solidFill>
                  <a:srgbClr val="000000"/>
                </a:solidFill>
              </a:rPr>
              <a:t>Ата-аналармен жүргізілетін жұмыс түрлері</a:t>
            </a:r>
            <a:endParaRPr lang="ru-RU" sz="2400" b="1" i="1">
              <a:solidFill>
                <a:srgbClr val="0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492500" y="2708275"/>
            <a:ext cx="2089150" cy="13684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6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АТА-АНАЛАРМЕН ЖҰМЫС</a:t>
            </a:r>
            <a:endParaRPr lang="ru-RU" sz="16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Овал 3"/>
          <p:cNvSpPr/>
          <p:nvPr/>
        </p:nvSpPr>
        <p:spPr>
          <a:xfrm>
            <a:off x="4932363" y="1052513"/>
            <a:ext cx="2449512" cy="13684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6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АТА-АНАЛАР КОМИТЕТІНІҢ ОТЫРЫСЫ</a:t>
            </a:r>
            <a:endParaRPr lang="ru-RU" sz="16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" name="Овал 3"/>
          <p:cNvSpPr/>
          <p:nvPr/>
        </p:nvSpPr>
        <p:spPr>
          <a:xfrm>
            <a:off x="6084888" y="2924175"/>
            <a:ext cx="2447925" cy="13684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6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АТА-АНАЛАР ЖИНАЛЫСЫ</a:t>
            </a:r>
            <a:endParaRPr lang="ru-RU" sz="16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Овал 3"/>
          <p:cNvSpPr/>
          <p:nvPr/>
        </p:nvSpPr>
        <p:spPr>
          <a:xfrm>
            <a:off x="4787900" y="4652963"/>
            <a:ext cx="2592388" cy="13684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6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ОҚУШЫНЫҢ ҮЙЛЕРІНЕ БАРУ</a:t>
            </a:r>
            <a:endParaRPr lang="ru-RU" sz="16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Овал 3"/>
          <p:cNvSpPr/>
          <p:nvPr/>
        </p:nvSpPr>
        <p:spPr>
          <a:xfrm>
            <a:off x="1763713" y="4724400"/>
            <a:ext cx="2663825" cy="13684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6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“АШЫҚ ЕСІК” КҮНІН ӨТКІЗУ</a:t>
            </a:r>
            <a:endParaRPr lang="ru-RU" sz="16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" name="Овал 3"/>
          <p:cNvSpPr/>
          <p:nvPr/>
        </p:nvSpPr>
        <p:spPr>
          <a:xfrm>
            <a:off x="250825" y="2924175"/>
            <a:ext cx="2808288" cy="13684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6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АТА-АНАЛАРМЕН ТЕЛЕФОН, КҮНДЕЛІК АРҚЫЛЫ БАЙЛАНЫСУ</a:t>
            </a:r>
            <a:endParaRPr lang="ru-RU" sz="16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8" name="Овал 3"/>
          <p:cNvSpPr/>
          <p:nvPr/>
        </p:nvSpPr>
        <p:spPr>
          <a:xfrm>
            <a:off x="1331913" y="1125538"/>
            <a:ext cx="2519362" cy="13684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6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АТА-АНАЛАР КОМИТЕТІ</a:t>
            </a:r>
            <a:endParaRPr lang="ru-RU" sz="16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5580063" y="3500438"/>
            <a:ext cx="5048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3059113" y="3500438"/>
            <a:ext cx="43338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5076825" y="4005263"/>
            <a:ext cx="4318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3708400" y="4005263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5003800" y="2276475"/>
            <a:ext cx="3603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 flipV="1">
            <a:off x="3635375" y="2205038"/>
            <a:ext cx="5048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333375"/>
            <a:ext cx="8291512" cy="59753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6. Бала бірдеңеге ашуланып жүрсе, үндемеңіз. Сабасына түскен соң, ол болған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жайды өзі-ақ айтады;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 Бала бірдеңеге қылығы үшін мұғалім сізді шақыртып алса, өзара әңгімеге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баланы қатыстырмаңыз;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8. Мектептен келе сала баланы отырғызып қойып сабаққа дайындалтпаңыз.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Олар да 2-3 сағат ойнап, демалған жөн, түсте ұйықтап тынықсын. Бесін мезгілі-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сабаққа әзірленудің сәтті кезі.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9. Бір мезгілдіе барлық сабаққа әзірлену талап етпеңіз. Әр сабаққа әзірленген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кезде үзіліс жасау дұрыс;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10. Сабаққа әзірленіп жатқан баланың желкесінен төніп тұрмаңыз. Дөрекі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сөйлемеңіз. Одан да көмектесіп, бірлесіп дайындалыңыз.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11. «Егер, сен, осы сабақты орындамасаң!» деп басталатын тәртіпке шақыру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баланың жүйкесіне әсер етеді. Одан да өзіңіз кірісіп, жайлап жетектеп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отырыңыз.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12. Күнде жарты сағат ештеңеге алаңдамай балаларыңызбен емін-еркін, жақын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тартып әңгімелесіп тұрыңыз.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13. Балаңыздың көңіл-күйі нашар болса, онда бірден назар аударыңыз.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Ол сабақтан зорығуы мүмкін.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14. Егер баланы айтқаныңызды тыңдамайтын болса, онда ұстазымен, психолог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маманымен, дәрігермен кеңесіңіз.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Халық даналығында: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«Баланы 5-ке дейін патшаңдай көтер,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15-ке дейін құлыңдай жұмса, </a:t>
            </a:r>
            <a:b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15-тен кейін досыңдай сыйла,» - деген керемет ұлағатты нақыл бар.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kk-KZ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Соны әрдайым басшылыққа алыңыз. </a:t>
            </a:r>
            <a:br>
              <a:rPr lang="ru-RU" sz="1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sz="15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endParaRPr lang="kk-KZ" sz="27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288" y="333375"/>
            <a:ext cx="8291512" cy="5975350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</a:pPr>
            <a:r>
              <a:rPr lang="kk-KZ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Жасөспірімдердің құқықбұзушылықтың алдын алу үшін ата-аналарға арналған жаднама</a:t>
            </a:r>
          </a:p>
          <a:p>
            <a:pPr marL="0" indent="0"/>
            <a:r>
              <a:rPr lang="ru-RU" b="1" smtClean="0"/>
              <a:t> </a:t>
            </a:r>
            <a:r>
              <a:rPr lang="ru-RU" sz="1600" b="1" smtClean="0">
                <a:latin typeface="Times New Roman" pitchFamily="18" charset="0"/>
              </a:rPr>
              <a:t>111-бап. Ата-аналардың немесе басқа да заңды өкілдерінің балаларды тәрбиелеу жөнiндегi мiндеттердi орындамауы</a:t>
            </a:r>
          </a:p>
          <a:p>
            <a:pPr marL="0" indent="0"/>
            <a:r>
              <a:rPr lang="ru-RU" sz="1600" smtClean="0">
                <a:latin typeface="Times New Roman" pitchFamily="18" charset="0"/>
              </a:rPr>
              <a:t>      1. Ата-аналардың немесе басқа да заңды өкілдерінің кәмелетке толмаған балаларды тәрбиелеу және оқыту жөнiндегi мiндеттердi дәлелдi себептерсiз орындамауы, - </a:t>
            </a:r>
            <a:br>
              <a:rPr lang="ru-RU" sz="1600" smtClean="0">
                <a:latin typeface="Times New Roman" pitchFamily="18" charset="0"/>
              </a:rPr>
            </a:br>
            <a:r>
              <a:rPr lang="ru-RU" sz="1600" smtClean="0">
                <a:latin typeface="Times New Roman" pitchFamily="18" charset="0"/>
              </a:rPr>
              <a:t>      айлық есептiк көрсеткiштiң бестен онға дейінгі мөлшерiнде айыппұл салуға әкеп соғады. </a:t>
            </a:r>
            <a:br>
              <a:rPr lang="ru-RU" sz="1600" smtClean="0">
                <a:latin typeface="Times New Roman" pitchFamily="18" charset="0"/>
              </a:rPr>
            </a:br>
            <a:r>
              <a:rPr lang="ru-RU" sz="1600" smtClean="0">
                <a:latin typeface="Times New Roman" pitchFamily="18" charset="0"/>
              </a:rPr>
              <a:t>      2. Осы баптың бiрiншi бөлiгiнде аталған, кәмелетке толмағандардың алкогольдік iшiмдiктердi, есiрткi құралдарын және психотроптық заттарды ұдайы қолдануына не қаңғыбастықпен немесе қайыршылықпен айналысуына әкеп соққан iс-әрекеттер, сол сияқты олардың қылмыс немесе қасақана әкiмшiлiк құқық бұзушылық белгiлерi бар әрекеттер жасауы, - </a:t>
            </a:r>
            <a:br>
              <a:rPr lang="ru-RU" sz="1600" smtClean="0">
                <a:latin typeface="Times New Roman" pitchFamily="18" charset="0"/>
              </a:rPr>
            </a:br>
            <a:r>
              <a:rPr lang="ru-RU" sz="1600" smtClean="0">
                <a:latin typeface="Times New Roman" pitchFamily="18" charset="0"/>
              </a:rPr>
              <a:t>      ата-аналарға немесе басқа да заңды өкілдеріне жиырма айлық есептік көрсеткіш мөлшерiнде айыппұл салуға әкеп соғады. </a:t>
            </a:r>
          </a:p>
          <a:p>
            <a:pPr marL="0" indent="0"/>
            <a:r>
              <a:rPr lang="ru-RU" sz="1600" b="1" smtClean="0">
                <a:latin typeface="Times New Roman" pitchFamily="18" charset="0"/>
              </a:rPr>
              <a:t>112-бап. Кәмелетке толмаған адамды мас болу күйiне дейiн жеткiзу</a:t>
            </a:r>
          </a:p>
          <a:p>
            <a:pPr marL="0" indent="0"/>
            <a:r>
              <a:rPr lang="ru-RU" sz="1600" smtClean="0">
                <a:latin typeface="Times New Roman" pitchFamily="18" charset="0"/>
              </a:rPr>
              <a:t>      Ата-аналардың немесе өзге де адамдардың кәмелетке толмаған адамды мас болу күйiне дейiн жеткiзуi, - </a:t>
            </a:r>
            <a:br>
              <a:rPr lang="ru-RU" sz="1600" smtClean="0">
                <a:latin typeface="Times New Roman" pitchFamily="18" charset="0"/>
              </a:rPr>
            </a:br>
            <a:r>
              <a:rPr lang="ru-RU" sz="1600" smtClean="0">
                <a:latin typeface="Times New Roman" pitchFamily="18" charset="0"/>
              </a:rPr>
              <a:t>      айлық есептiк көрсеткiштiң жиырмадан елуге дейiнгi мөлшерiнде айыппұл салуға әкеп соғады.</a:t>
            </a:r>
          </a:p>
          <a:p>
            <a:pPr marL="0" indent="0">
              <a:buFont typeface="Arial" charset="0"/>
              <a:buNone/>
            </a:pPr>
            <a:endParaRPr lang="kk-KZ" sz="1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288" y="333375"/>
            <a:ext cx="8291512" cy="5975350"/>
          </a:xfrm>
        </p:spPr>
        <p:txBody>
          <a:bodyPr>
            <a:normAutofit/>
          </a:bodyPr>
          <a:lstStyle/>
          <a:p>
            <a:pPr marL="0" indent="0"/>
            <a:r>
              <a:rPr lang="ru-RU" sz="1600" dirty="0" smtClean="0">
                <a:latin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</a:rPr>
              <a:t>112-1-бап. </a:t>
            </a:r>
            <a:r>
              <a:rPr lang="ru-RU" sz="1600" b="1" dirty="0" err="1" smtClean="0">
                <a:latin typeface="Times New Roman" pitchFamily="18" charset="0"/>
              </a:rPr>
              <a:t>Кәмелетке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толмағандардың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түнгі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уақытта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ойын-сауық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мекемелерінде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болуына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жол</a:t>
            </a:r>
            <a:r>
              <a:rPr lang="ru-RU" sz="1600" b="1" dirty="0" smtClean="0">
                <a:latin typeface="Times New Roman" pitchFamily="18" charset="0"/>
              </a:rPr>
              <a:t> беру</a:t>
            </a:r>
          </a:p>
          <a:p>
            <a:pPr marL="0" indent="0"/>
            <a:r>
              <a:rPr lang="ru-RU" sz="1600" dirty="0" smtClean="0">
                <a:latin typeface="Times New Roman" pitchFamily="18" charset="0"/>
              </a:rPr>
              <a:t>      1. </a:t>
            </a:r>
            <a:r>
              <a:rPr lang="ru-RU" sz="1600" dirty="0" err="1" smtClean="0">
                <a:latin typeface="Times New Roman" pitchFamily="18" charset="0"/>
              </a:rPr>
              <a:t>Кәмелетке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толмағандардың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заңды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өкілдерінің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ертіп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жүруінсіз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түнгі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уақытта</a:t>
            </a:r>
            <a:r>
              <a:rPr lang="ru-RU" sz="1600" dirty="0" smtClean="0">
                <a:latin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</a:rPr>
              <a:t>сағат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</a:rPr>
              <a:t>21-ден </a:t>
            </a:r>
            <a:r>
              <a:rPr lang="ru-RU" sz="1600" dirty="0" err="1" smtClean="0">
                <a:latin typeface="Times New Roman" pitchFamily="18" charset="0"/>
              </a:rPr>
              <a:t>таңғы</a:t>
            </a:r>
            <a:r>
              <a:rPr lang="ru-RU" sz="1600" dirty="0" smtClean="0">
                <a:latin typeface="Times New Roman" pitchFamily="18" charset="0"/>
              </a:rPr>
              <a:t> 6-ға </a:t>
            </a:r>
            <a:r>
              <a:rPr lang="ru-RU" sz="1600" dirty="0" err="1" smtClean="0">
                <a:latin typeface="Times New Roman" pitchFamily="18" charset="0"/>
              </a:rPr>
              <a:t>дейін</a:t>
            </a:r>
            <a:r>
              <a:rPr lang="ru-RU" sz="1600" dirty="0" smtClean="0">
                <a:latin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</a:rPr>
              <a:t>ойын-сауық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мекемелерінде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болуына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жол</a:t>
            </a:r>
            <a:r>
              <a:rPr lang="ru-RU" sz="1600" dirty="0" smtClean="0">
                <a:latin typeface="Times New Roman" pitchFamily="18" charset="0"/>
              </a:rPr>
              <a:t> беру, - </a:t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 </a:t>
            </a:r>
            <a:r>
              <a:rPr lang="ru-RU" sz="1600" dirty="0" err="1" smtClean="0">
                <a:latin typeface="Times New Roman" pitchFamily="18" charset="0"/>
              </a:rPr>
              <a:t>ойын-сауық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мекемелерінің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лауазымды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адамдарына</a:t>
            </a:r>
            <a:r>
              <a:rPr lang="ru-RU" sz="1600" dirty="0" smtClean="0">
                <a:latin typeface="Times New Roman" pitchFamily="18" charset="0"/>
              </a:rPr>
              <a:t> - бес, дара </a:t>
            </a:r>
            <a:r>
              <a:rPr lang="ru-RU" sz="1600" dirty="0" err="1" smtClean="0">
                <a:latin typeface="Times New Roman" pitchFamily="18" charset="0"/>
              </a:rPr>
              <a:t>кәсіпкерлерге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шағын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</a:rPr>
              <a:t> орта </a:t>
            </a:r>
            <a:r>
              <a:rPr lang="ru-RU" sz="1600" dirty="0" err="1" smtClean="0">
                <a:latin typeface="Times New Roman" pitchFamily="18" charset="0"/>
              </a:rPr>
              <a:t>кәсіпкерлік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субъектілері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коммерциялық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емес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ұйымдар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болып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табылатын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заңды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тұлғаларға</a:t>
            </a:r>
            <a:r>
              <a:rPr lang="ru-RU" sz="1600" dirty="0" smtClean="0">
                <a:latin typeface="Times New Roman" pitchFamily="18" charset="0"/>
              </a:rPr>
              <a:t> - </a:t>
            </a:r>
            <a:r>
              <a:rPr lang="ru-RU" sz="1600" dirty="0" err="1" smtClean="0">
                <a:latin typeface="Times New Roman" pitchFamily="18" charset="0"/>
              </a:rPr>
              <a:t>жиырма</a:t>
            </a:r>
            <a:r>
              <a:rPr lang="ru-RU" sz="1600" dirty="0" smtClean="0">
                <a:latin typeface="Times New Roman" pitchFamily="18" charset="0"/>
              </a:rPr>
              <a:t> бес, </a:t>
            </a:r>
            <a:r>
              <a:rPr lang="ru-RU" sz="1600" dirty="0" err="1" smtClean="0">
                <a:latin typeface="Times New Roman" pitchFamily="18" charset="0"/>
              </a:rPr>
              <a:t>ірі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кәсіпкерлік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субъектілері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болып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табылатын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заңды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тұлғаларға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қырық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айлық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есептік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көрсеткіш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мөлшерінде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айыппұл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салуға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әкеп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соғады</a:t>
            </a:r>
            <a:r>
              <a:rPr lang="ru-RU" sz="1600" dirty="0" smtClean="0">
                <a:latin typeface="Times New Roman" pitchFamily="18" charset="0"/>
              </a:rPr>
              <a:t>. </a:t>
            </a:r>
            <a:endParaRPr lang="kk-KZ" sz="1600" dirty="0" smtClean="0">
              <a:latin typeface="Times New Roman" pitchFamily="18" charset="0"/>
            </a:endParaRPr>
          </a:p>
          <a:p>
            <a:pPr marL="0" indent="0"/>
            <a:r>
              <a:rPr lang="ru-RU" sz="1600" b="1" dirty="0" smtClean="0">
                <a:latin typeface="Times New Roman" pitchFamily="18" charset="0"/>
              </a:rPr>
              <a:t>330-бап. </a:t>
            </a:r>
            <a:r>
              <a:rPr lang="ru-RU" sz="1600" b="1" dirty="0" err="1" smtClean="0">
                <a:latin typeface="Times New Roman" pitchFamily="18" charset="0"/>
              </a:rPr>
              <a:t>Ұсақ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бұзақылық</a:t>
            </a:r>
            <a:endParaRPr lang="ru-RU" sz="1600" dirty="0" smtClean="0">
              <a:latin typeface="Times New Roman" pitchFamily="18" charset="0"/>
            </a:endParaRPr>
          </a:p>
          <a:p>
            <a:pPr marL="0" indent="0"/>
            <a:r>
              <a:rPr lang="ru-RU" sz="1600" dirty="0" smtClean="0">
                <a:latin typeface="Times New Roman" pitchFamily="18" charset="0"/>
              </a:rPr>
              <a:t>      1. </a:t>
            </a:r>
            <a:r>
              <a:rPr lang="ru-RU" sz="1600" dirty="0" err="1" smtClean="0">
                <a:latin typeface="Times New Roman" pitchFamily="18" charset="0"/>
              </a:rPr>
              <a:t>Ұсақ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бұзақылық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яғни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қоғамдық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орындарда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былапыт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сөйлеу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жеке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тұлғаларды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қорлап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тиiсу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тұрғын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жайларды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қорлау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ортақ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пайдалану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орындарын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саябақтарды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скверлерді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ластау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оның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ішінде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белгіленбеген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орындарда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коммуналдық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қалдықтарды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шығару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және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қоғамдық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тәртiптi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және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жеке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тұлғалардың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тыныштығын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бұзатын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төңiрегiндегiлердi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сыйламаушылықты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бiлдiретiн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басқа</a:t>
            </a:r>
            <a:r>
              <a:rPr lang="ru-RU" sz="1600" dirty="0" smtClean="0">
                <a:latin typeface="Times New Roman" pitchFamily="18" charset="0"/>
              </a:rPr>
              <a:t> да </a:t>
            </a:r>
            <a:r>
              <a:rPr lang="ru-RU" sz="1600" dirty="0" err="1" smtClean="0">
                <a:latin typeface="Times New Roman" pitchFamily="18" charset="0"/>
              </a:rPr>
              <a:t>осындай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iс-әрекеттер</a:t>
            </a:r>
            <a:r>
              <a:rPr lang="ru-RU" sz="1600" dirty="0" smtClean="0">
                <a:latin typeface="Times New Roman" pitchFamily="18" charset="0"/>
              </a:rPr>
              <a:t>, - </a:t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 </a:t>
            </a:r>
            <a:r>
              <a:rPr lang="ru-RU" sz="1600" dirty="0" err="1" smtClean="0">
                <a:latin typeface="Times New Roman" pitchFamily="18" charset="0"/>
              </a:rPr>
              <a:t>айлық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есептiк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көрсеткiштiң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үштен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онға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дейiнгi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мөлшерiнде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айыппұл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салуға</a:t>
            </a:r>
            <a:r>
              <a:rPr lang="ru-RU" sz="1600" dirty="0" smtClean="0">
                <a:latin typeface="Times New Roman" pitchFamily="18" charset="0"/>
              </a:rPr>
              <a:t> не он </a:t>
            </a:r>
            <a:r>
              <a:rPr lang="ru-RU" sz="1600" dirty="0" err="1" smtClean="0">
                <a:latin typeface="Times New Roman" pitchFamily="18" charset="0"/>
              </a:rPr>
              <a:t>тәулiкке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дейiнгi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мерзiмге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әкiмшiлiк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қамауға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алуға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әкеп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соғады</a:t>
            </a:r>
            <a:r>
              <a:rPr lang="ru-RU" sz="1600" dirty="0" smtClean="0">
                <a:latin typeface="Times New Roman" pitchFamily="18" charset="0"/>
              </a:rPr>
              <a:t>. </a:t>
            </a:r>
            <a:endParaRPr lang="ru-RU" sz="1600" b="1" dirty="0" smtClean="0">
              <a:latin typeface="Times New Roman" pitchFamily="18" charset="0"/>
            </a:endParaRPr>
          </a:p>
          <a:p>
            <a:pPr marL="0" indent="0"/>
            <a:r>
              <a:rPr lang="ru-RU" sz="1600" b="1" dirty="0" smtClean="0">
                <a:latin typeface="Times New Roman" pitchFamily="18" charset="0"/>
              </a:rPr>
              <a:t>331-бап. </a:t>
            </a:r>
            <a:r>
              <a:rPr lang="ru-RU" sz="1600" b="1" dirty="0" err="1" smtClean="0">
                <a:latin typeface="Times New Roman" pitchFamily="18" charset="0"/>
              </a:rPr>
              <a:t>Кәмелетке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толмағандар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жасаған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бұзақылық</a:t>
            </a:r>
            <a:endParaRPr lang="ru-RU" sz="1600" dirty="0" smtClean="0">
              <a:latin typeface="Times New Roman" pitchFamily="18" charset="0"/>
            </a:endParaRPr>
          </a:p>
          <a:p>
            <a:pPr marL="0" indent="0"/>
            <a:r>
              <a:rPr lang="ru-RU" sz="1600" dirty="0" smtClean="0">
                <a:latin typeface="Times New Roman" pitchFamily="18" charset="0"/>
              </a:rPr>
              <a:t>      Он </a:t>
            </a:r>
            <a:r>
              <a:rPr lang="ru-RU" sz="1600" dirty="0" err="1" smtClean="0">
                <a:latin typeface="Times New Roman" pitchFamily="18" charset="0"/>
              </a:rPr>
              <a:t>төрт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жастан</a:t>
            </a:r>
            <a:r>
              <a:rPr lang="ru-RU" sz="1600" dirty="0" smtClean="0">
                <a:latin typeface="Times New Roman" pitchFamily="18" charset="0"/>
              </a:rPr>
              <a:t> он </a:t>
            </a:r>
            <a:r>
              <a:rPr lang="ru-RU" sz="1600" dirty="0" err="1" smtClean="0">
                <a:latin typeface="Times New Roman" pitchFamily="18" charset="0"/>
              </a:rPr>
              <a:t>алты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жасқа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дейiнгi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кәмелетке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толмағандар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жасаған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Қазақстан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Республикасы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Қылмыстық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кодексiнiң</a:t>
            </a:r>
            <a:r>
              <a:rPr lang="ru-RU" sz="1600" dirty="0" smtClean="0">
                <a:latin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hlinkClick r:id="rId2"/>
              </a:rPr>
              <a:t>257-бабының </a:t>
            </a:r>
            <a:r>
              <a:rPr lang="ru-RU" sz="1600" dirty="0" err="1" smtClean="0">
                <a:latin typeface="Times New Roman" pitchFamily="18" charset="0"/>
              </a:rPr>
              <a:t>бiрiншi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бөлiгiнде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көзделген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ұсақ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бұзақылық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бұзақылық</a:t>
            </a:r>
            <a:r>
              <a:rPr lang="ru-RU" sz="1600" dirty="0" smtClean="0">
                <a:latin typeface="Times New Roman" pitchFamily="18" charset="0"/>
              </a:rPr>
              <a:t>, - </a:t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 </a:t>
            </a:r>
            <a:r>
              <a:rPr lang="ru-RU" sz="1600" dirty="0" err="1" smtClean="0">
                <a:latin typeface="Times New Roman" pitchFamily="18" charset="0"/>
              </a:rPr>
              <a:t>ата-аналарға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оларды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алмастыратын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адамдарға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айлық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есептiк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көрсеткiштiң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екіден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беске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дейінгі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мөлшерiнде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айыппұл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салуға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әкеп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соғады</a:t>
            </a:r>
            <a:r>
              <a:rPr lang="ru-RU" sz="1600" dirty="0" smtClean="0">
                <a:latin typeface="Times New Roman" pitchFamily="18" charset="0"/>
              </a:rPr>
              <a:t>.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288" y="333375"/>
            <a:ext cx="8291512" cy="5975350"/>
          </a:xfrm>
        </p:spPr>
        <p:txBody>
          <a:bodyPr>
            <a:normAutofit/>
          </a:bodyPr>
          <a:lstStyle/>
          <a:p>
            <a:pPr marL="0" indent="0"/>
            <a:r>
              <a:rPr lang="ru-RU" sz="1600" b="1" dirty="0" smtClean="0">
                <a:latin typeface="Times New Roman" pitchFamily="18" charset="0"/>
              </a:rPr>
              <a:t>336-3-бап. </a:t>
            </a:r>
            <a:r>
              <a:rPr lang="ru-RU" sz="1600" b="1" dirty="0" err="1" smtClean="0">
                <a:latin typeface="Times New Roman" pitchFamily="18" charset="0"/>
              </a:rPr>
              <a:t>Кәмелетке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толмағандардың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түнгі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уақытта</a:t>
            </a:r>
            <a:r>
              <a:rPr lang="ru-RU" sz="1600" b="1" dirty="0" smtClean="0">
                <a:latin typeface="Times New Roman" pitchFamily="18" charset="0"/>
              </a:rPr>
              <a:t>  </a:t>
            </a:r>
            <a:r>
              <a:rPr lang="ru-RU" sz="1600" b="1" dirty="0" err="1" smtClean="0">
                <a:latin typeface="Times New Roman" pitchFamily="18" charset="0"/>
              </a:rPr>
              <a:t>ойын-сауық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мекемелерінде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болуы</a:t>
            </a:r>
            <a:endParaRPr lang="ru-RU" sz="1600" dirty="0" smtClean="0">
              <a:latin typeface="Times New Roman" pitchFamily="18" charset="0"/>
            </a:endParaRPr>
          </a:p>
          <a:p>
            <a:pPr marL="0" indent="0"/>
            <a:r>
              <a:rPr lang="ru-RU" sz="1600" dirty="0" smtClean="0">
                <a:latin typeface="Times New Roman" pitchFamily="18" charset="0"/>
              </a:rPr>
              <a:t>      1. </a:t>
            </a:r>
            <a:r>
              <a:rPr lang="ru-RU" sz="1600" dirty="0" err="1" smtClean="0">
                <a:latin typeface="Times New Roman" pitchFamily="18" charset="0"/>
              </a:rPr>
              <a:t>Кәмелетке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толмағандардың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заңды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өкілдерінің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ертіп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жүруінсіз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түнгі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уақытта</a:t>
            </a:r>
            <a:r>
              <a:rPr lang="ru-RU" sz="1600" dirty="0" smtClean="0">
                <a:latin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</a:rPr>
              <a:t>сағат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</a:rPr>
              <a:t>21-ден </a:t>
            </a:r>
            <a:r>
              <a:rPr lang="ru-RU" sz="1600" dirty="0" err="1" smtClean="0">
                <a:latin typeface="Times New Roman" pitchFamily="18" charset="0"/>
              </a:rPr>
              <a:t>таңғы</a:t>
            </a:r>
            <a:r>
              <a:rPr lang="ru-RU" sz="1600" dirty="0" smtClean="0">
                <a:latin typeface="Times New Roman" pitchFamily="18" charset="0"/>
              </a:rPr>
              <a:t> 6-ға </a:t>
            </a:r>
            <a:r>
              <a:rPr lang="ru-RU" sz="1600" dirty="0" err="1" smtClean="0">
                <a:latin typeface="Times New Roman" pitchFamily="18" charset="0"/>
              </a:rPr>
              <a:t>дейін</a:t>
            </a:r>
            <a:r>
              <a:rPr lang="ru-RU" sz="1600" dirty="0" smtClean="0">
                <a:latin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</a:rPr>
              <a:t>ойын-сауық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мекемелерінде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болуы</a:t>
            </a:r>
            <a:r>
              <a:rPr lang="ru-RU" sz="1600" dirty="0" smtClean="0">
                <a:latin typeface="Times New Roman" pitchFamily="18" charset="0"/>
              </a:rPr>
              <a:t>, - </a:t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 </a:t>
            </a:r>
            <a:r>
              <a:rPr lang="ru-RU" sz="1600" dirty="0" err="1" smtClean="0">
                <a:latin typeface="Times New Roman" pitchFamily="18" charset="0"/>
              </a:rPr>
              <a:t>заңды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өкілдеріне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ескерту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жасауға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әкеп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соғады</a:t>
            </a:r>
            <a:r>
              <a:rPr lang="ru-RU" sz="1600" dirty="0" smtClean="0">
                <a:latin typeface="Times New Roman" pitchFamily="18" charset="0"/>
              </a:rPr>
              <a:t>. </a:t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 2. Осы </a:t>
            </a:r>
            <a:r>
              <a:rPr lang="ru-RU" sz="1600" dirty="0" err="1" smtClean="0">
                <a:latin typeface="Times New Roman" pitchFamily="18" charset="0"/>
              </a:rPr>
              <a:t>баптың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бірінші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бөлігінде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көзделген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әкімшілік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жаза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қолданылғаннан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кейін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бір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жыл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ішінде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қайталап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жасалған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іс-әрекет</a:t>
            </a:r>
            <a:r>
              <a:rPr lang="ru-RU" sz="1600" dirty="0" smtClean="0">
                <a:latin typeface="Times New Roman" pitchFamily="18" charset="0"/>
              </a:rPr>
              <a:t>, - </a:t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 </a:t>
            </a:r>
            <a:r>
              <a:rPr lang="ru-RU" sz="1600" dirty="0" err="1" smtClean="0">
                <a:latin typeface="Times New Roman" pitchFamily="18" charset="0"/>
              </a:rPr>
              <a:t>заңды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өкілдеріне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айлық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есептік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көрсеткіштің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бестен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онға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дейінгі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мөлшерінде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айыппұл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салуға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әкеп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соғады</a:t>
            </a:r>
            <a:r>
              <a:rPr lang="ru-RU" sz="1600" dirty="0" smtClean="0">
                <a:latin typeface="Times New Roman" pitchFamily="18" charset="0"/>
              </a:rPr>
              <a:t>.</a:t>
            </a:r>
          </a:p>
          <a:p>
            <a:pPr marL="0" indent="0"/>
            <a:r>
              <a:rPr lang="ru-RU" sz="1600" b="1" dirty="0" smtClean="0">
                <a:latin typeface="Times New Roman" pitchFamily="18" charset="0"/>
              </a:rPr>
              <a:t>336-4-бап. </a:t>
            </a:r>
            <a:r>
              <a:rPr lang="ru-RU" sz="1600" b="1" dirty="0" err="1" smtClean="0">
                <a:latin typeface="Times New Roman" pitchFamily="18" charset="0"/>
              </a:rPr>
              <a:t>Заңды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өкiлдерi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еріп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жүрмеген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кәмелетке</a:t>
            </a:r>
            <a:r>
              <a:rPr lang="ru-RU" sz="1600" dirty="0" smtClean="0">
                <a:latin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             </a:t>
            </a:r>
            <a:r>
              <a:rPr lang="ru-RU" sz="1600" b="1" dirty="0" err="1" smtClean="0">
                <a:latin typeface="Times New Roman" pitchFamily="18" charset="0"/>
              </a:rPr>
              <a:t>толмағандардың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тұрғын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жайдан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тыс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жерлерде</a:t>
            </a:r>
            <a:r>
              <a:rPr lang="ru-RU" sz="1600" b="1" dirty="0" smtClean="0">
                <a:latin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</a:rPr>
              <a:t>болуы</a:t>
            </a:r>
            <a:endParaRPr lang="ru-RU" sz="1600" dirty="0" smtClean="0">
              <a:latin typeface="Times New Roman" pitchFamily="18" charset="0"/>
            </a:endParaRPr>
          </a:p>
          <a:p>
            <a:pPr marL="0" indent="0"/>
            <a:r>
              <a:rPr lang="ru-RU" sz="1600" dirty="0" smtClean="0">
                <a:latin typeface="Times New Roman" pitchFamily="18" charset="0"/>
              </a:rPr>
              <a:t>      1. </a:t>
            </a:r>
            <a:r>
              <a:rPr lang="ru-RU" sz="1600" dirty="0" err="1" smtClean="0">
                <a:latin typeface="Times New Roman" pitchFamily="18" charset="0"/>
              </a:rPr>
              <a:t>Заңды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өкiлдерi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еріп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жүрмеген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кәмелетке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толмағандардың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тұрғын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жайдан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тыс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жерлерде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сағат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</a:rPr>
              <a:t>21-тен </a:t>
            </a:r>
            <a:r>
              <a:rPr lang="ru-RU" sz="1600" dirty="0" err="1" smtClean="0">
                <a:latin typeface="Times New Roman" pitchFamily="18" charset="0"/>
              </a:rPr>
              <a:t>таңғы</a:t>
            </a:r>
            <a:r>
              <a:rPr lang="ru-RU" sz="1600" dirty="0" smtClean="0">
                <a:latin typeface="Times New Roman" pitchFamily="18" charset="0"/>
              </a:rPr>
              <a:t> 6-ға </a:t>
            </a:r>
            <a:r>
              <a:rPr lang="ru-RU" sz="1600" dirty="0" err="1" smtClean="0">
                <a:latin typeface="Times New Roman" pitchFamily="18" charset="0"/>
              </a:rPr>
              <a:t>дейiн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болуы</a:t>
            </a:r>
            <a:r>
              <a:rPr lang="ru-RU" sz="1600" dirty="0" smtClean="0">
                <a:latin typeface="Times New Roman" pitchFamily="18" charset="0"/>
              </a:rPr>
              <a:t> -</a:t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 </a:t>
            </a:r>
            <a:r>
              <a:rPr lang="ru-RU" sz="1600" dirty="0" err="1" smtClean="0">
                <a:latin typeface="Times New Roman" pitchFamily="18" charset="0"/>
              </a:rPr>
              <a:t>заңды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өкiлдерiне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ескертуге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әкеп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соғады</a:t>
            </a:r>
            <a:r>
              <a:rPr lang="ru-RU" sz="1600" dirty="0" smtClean="0">
                <a:latin typeface="Times New Roman" pitchFamily="18" charset="0"/>
              </a:rPr>
              <a:t>.</a:t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 2. Осы </a:t>
            </a:r>
            <a:r>
              <a:rPr lang="ru-RU" sz="1600" dirty="0" err="1" smtClean="0">
                <a:latin typeface="Times New Roman" pitchFamily="18" charset="0"/>
              </a:rPr>
              <a:t>баптың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бiрiншi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бөлiгiнде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көзделген</a:t>
            </a:r>
            <a:r>
              <a:rPr lang="ru-RU" sz="1600" dirty="0" smtClean="0">
                <a:latin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</a:rPr>
              <a:t>әкiмшiлiк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жаза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қолданылғаннан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кейiн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бiр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жыл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iшiнде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қайталап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жасалған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iс-әрекет</a:t>
            </a:r>
            <a:r>
              <a:rPr lang="ru-RU" sz="1600" dirty="0" smtClean="0">
                <a:latin typeface="Times New Roman" pitchFamily="18" charset="0"/>
              </a:rPr>
              <a:t> -</a:t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>      </a:t>
            </a:r>
            <a:r>
              <a:rPr lang="ru-RU" sz="1600" dirty="0" err="1" smtClean="0">
                <a:latin typeface="Times New Roman" pitchFamily="18" charset="0"/>
              </a:rPr>
              <a:t>заңды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өкiлдерiне</a:t>
            </a:r>
            <a:r>
              <a:rPr lang="ru-RU" sz="1600" dirty="0" smtClean="0">
                <a:latin typeface="Times New Roman" pitchFamily="18" charset="0"/>
              </a:rPr>
              <a:t> бес </a:t>
            </a:r>
            <a:r>
              <a:rPr lang="ru-RU" sz="1600" dirty="0" err="1" smtClean="0">
                <a:latin typeface="Times New Roman" pitchFamily="18" charset="0"/>
              </a:rPr>
              <a:t>айлық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есептiк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көрсеткiш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мөлшерiнде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айыппұл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салуға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әкеп</a:t>
            </a:r>
            <a:r>
              <a:rPr lang="ru-RU" sz="1600" dirty="0" smtClean="0">
                <a:latin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</a:rPr>
              <a:t>соғады</a:t>
            </a:r>
            <a:r>
              <a:rPr lang="ru-RU" sz="1600" dirty="0" smtClean="0">
                <a:latin typeface="Times New Roman" pitchFamily="18" charset="0"/>
              </a:rPr>
              <a:t>.</a:t>
            </a:r>
          </a:p>
          <a:p>
            <a:pPr marL="0" indent="0"/>
            <a:r>
              <a:rPr lang="ru-RU" sz="1600" dirty="0" smtClean="0">
                <a:latin typeface="Times New Roman" pitchFamily="18" charset="0"/>
              </a:rPr>
              <a:t>Бал</a:t>
            </a:r>
            <a:r>
              <a:rPr lang="kk-KZ" sz="1600" dirty="0" smtClean="0">
                <a:latin typeface="Times New Roman" pitchFamily="18" charset="0"/>
              </a:rPr>
              <a:t>алардың тәртібін қатаң бақылауды өтінеміз.</a:t>
            </a:r>
          </a:p>
          <a:p>
            <a:pPr marL="0" indent="0"/>
            <a:r>
              <a:rPr lang="kk-KZ" sz="1600" dirty="0" smtClean="0">
                <a:latin typeface="Times New Roman" pitchFamily="18" charset="0"/>
              </a:rPr>
              <a:t>Ұялы телефондар, қымбат заттар, әшекей бұйымдар, интернет байланыстарқылмыс жасаудың салдары болып табылады.</a:t>
            </a:r>
          </a:p>
          <a:p>
            <a:pPr marL="0" indent="0"/>
            <a:r>
              <a:rPr lang="kk-KZ" sz="1600" dirty="0" smtClean="0">
                <a:latin typeface="Times New Roman" pitchFamily="18" charset="0"/>
              </a:rPr>
              <a:t>(Бұл қылмыстық кодекстің 175 бап, 177 бап, 178 бап, 181 баптары бойынша жауапқа тартылады)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288" y="333375"/>
            <a:ext cx="8291512" cy="59753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600" b="1" dirty="0" smtClean="0">
                <a:latin typeface="Times New Roman" pitchFamily="18" charset="0"/>
              </a:rPr>
              <a:t>Үйірмелер тізімі</a:t>
            </a:r>
          </a:p>
          <a:p>
            <a:pPr marL="0" indent="0" algn="ctr">
              <a:buNone/>
            </a:pPr>
            <a:endParaRPr lang="kk-KZ" sz="2800" b="1" dirty="0" smtClean="0">
              <a:latin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867576"/>
              </p:ext>
            </p:extLst>
          </p:nvPr>
        </p:nvGraphicFramePr>
        <p:xfrm>
          <a:off x="148556" y="897890"/>
          <a:ext cx="8784976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957"/>
                <a:gridCol w="2687403"/>
                <a:gridCol w="2736304"/>
                <a:gridCol w="28083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Үйірмелер атауы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Қатысуға тіркелген оқушылар саны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 қатысатын оқушылар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Шахмат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Тоғызқұмалақ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күресі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Футбол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Теннис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Мергендер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Шаңғы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 мектебі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Драма үйірмесі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50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563938" y="692150"/>
            <a:ext cx="1897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3200" b="1" i="1">
                <a:solidFill>
                  <a:srgbClr val="000000"/>
                </a:solidFill>
                <a:latin typeface="Times New Roman" pitchFamily="18" charset="0"/>
              </a:rPr>
              <a:t>Ата-ана</a:t>
            </a:r>
            <a:endParaRPr lang="ru-RU" sz="32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2051050" y="1268413"/>
            <a:ext cx="5040313" cy="3168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84213" y="4652963"/>
            <a:ext cx="1828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3200" b="1" i="1">
                <a:solidFill>
                  <a:srgbClr val="000000"/>
                </a:solidFill>
                <a:latin typeface="Times New Roman" pitchFamily="18" charset="0"/>
              </a:rPr>
              <a:t>Мұғалім</a:t>
            </a:r>
            <a:endParaRPr lang="ru-RU" sz="32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6732588" y="4652963"/>
            <a:ext cx="1641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3200" b="1" i="1">
                <a:solidFill>
                  <a:srgbClr val="000000"/>
                </a:solidFill>
                <a:latin typeface="Times New Roman" pitchFamily="18" charset="0"/>
              </a:rPr>
              <a:t>Оқушы</a:t>
            </a:r>
            <a:endParaRPr lang="ru-RU" sz="32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132138" y="2276475"/>
            <a:ext cx="2881312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8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МҰҒАЛІМ</a:t>
            </a:r>
            <a:endParaRPr lang="ru-RU" sz="28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Овал 3"/>
          <p:cNvSpPr/>
          <p:nvPr/>
        </p:nvSpPr>
        <p:spPr>
          <a:xfrm>
            <a:off x="900113" y="549275"/>
            <a:ext cx="2881312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4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КӘСІБИ ШЕБЕРЛІГІ МОЛ</a:t>
            </a:r>
            <a:endParaRPr lang="ru-RU" sz="24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" name="Овал 3"/>
          <p:cNvSpPr/>
          <p:nvPr/>
        </p:nvSpPr>
        <p:spPr>
          <a:xfrm>
            <a:off x="900113" y="4292600"/>
            <a:ext cx="2881312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4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БІЛІКТІЛІГІ</a:t>
            </a:r>
            <a:endParaRPr lang="ru-RU" sz="24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Овал 3"/>
          <p:cNvSpPr/>
          <p:nvPr/>
        </p:nvSpPr>
        <p:spPr>
          <a:xfrm>
            <a:off x="5651500" y="549275"/>
            <a:ext cx="2881313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4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ЖЕКЕ БАСЫНЫҢ ЕРЕКШЕЛІГІ</a:t>
            </a:r>
            <a:endParaRPr lang="ru-RU" sz="24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Овал 3"/>
          <p:cNvSpPr/>
          <p:nvPr/>
        </p:nvSpPr>
        <p:spPr>
          <a:xfrm>
            <a:off x="5580063" y="4149725"/>
            <a:ext cx="2881312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0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БІЛІМ, БІЛІК ДАҒДЫЛАРЫН БАҒАЛАУЫ</a:t>
            </a:r>
            <a:endParaRPr lang="ru-RU" sz="20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3203575" y="3789363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580063" y="3716338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5435600" y="1916113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 flipV="1">
            <a:off x="3492500" y="1916113"/>
            <a:ext cx="35877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132138" y="2276475"/>
            <a:ext cx="2881312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8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ОҚУШЫ</a:t>
            </a:r>
            <a:endParaRPr lang="ru-RU" sz="28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Овал 3"/>
          <p:cNvSpPr/>
          <p:nvPr/>
        </p:nvSpPr>
        <p:spPr>
          <a:xfrm>
            <a:off x="900113" y="549275"/>
            <a:ext cx="2881312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4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ЗЕЙІНДІ</a:t>
            </a:r>
            <a:endParaRPr lang="ru-RU" sz="24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" name="Овал 3"/>
          <p:cNvSpPr/>
          <p:nvPr/>
        </p:nvSpPr>
        <p:spPr>
          <a:xfrm>
            <a:off x="900113" y="4292600"/>
            <a:ext cx="2881312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0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СТАНДАРТ ТАЛАПТАРЫН ОРЫНДАУ</a:t>
            </a:r>
            <a:endParaRPr lang="ru-RU" sz="20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Овал 3"/>
          <p:cNvSpPr/>
          <p:nvPr/>
        </p:nvSpPr>
        <p:spPr>
          <a:xfrm>
            <a:off x="5651500" y="549275"/>
            <a:ext cx="2881313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0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ӨЗ БЕТІМЕН ЖҰМЫС ІСТЕУ </a:t>
            </a:r>
            <a:r>
              <a:rPr lang="kk-KZ" sz="16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(шығармашыл, ізденушілігі мол)</a:t>
            </a:r>
            <a:endParaRPr lang="ru-RU" sz="16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Овал 3"/>
          <p:cNvSpPr/>
          <p:nvPr/>
        </p:nvSpPr>
        <p:spPr>
          <a:xfrm>
            <a:off x="5580063" y="4149725"/>
            <a:ext cx="2881312" cy="16557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0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СЫНЫПТАН ТЫС ШАРАЛАРҒА ҚАТЫСУЫ</a:t>
            </a:r>
            <a:endParaRPr lang="ru-RU" sz="20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H="1">
            <a:off x="3203575" y="3789363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5580063" y="3716338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V="1">
            <a:off x="5435600" y="1916113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 flipV="1">
            <a:off x="3492500" y="1916113"/>
            <a:ext cx="35877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132138" y="1557338"/>
            <a:ext cx="2592387" cy="14398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28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АТА-АНА</a:t>
            </a:r>
            <a:endParaRPr lang="ru-RU" sz="28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19475" y="3716338"/>
            <a:ext cx="2089150" cy="25209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b="1">
                <a:solidFill>
                  <a:srgbClr val="000000"/>
                </a:solidFill>
                <a:latin typeface="Arial" charset="0"/>
                <a:cs typeface="Arial" charset="0"/>
              </a:rPr>
              <a:t>УАҚЫТ БӨЛУ</a:t>
            </a:r>
          </a:p>
          <a:p>
            <a:pPr algn="ctr"/>
            <a:r>
              <a:rPr lang="kk-KZ" b="1">
                <a:solidFill>
                  <a:srgbClr val="000000"/>
                </a:solidFill>
                <a:latin typeface="Arial" charset="0"/>
                <a:cs typeface="Arial" charset="0"/>
              </a:rPr>
              <a:t>БАҒЫТТАУ</a:t>
            </a:r>
          </a:p>
          <a:p>
            <a:pPr algn="ctr"/>
            <a:r>
              <a:rPr lang="kk-KZ" b="1">
                <a:solidFill>
                  <a:srgbClr val="000000"/>
                </a:solidFill>
                <a:latin typeface="Arial" charset="0"/>
                <a:cs typeface="Arial" charset="0"/>
              </a:rPr>
              <a:t>ҚАДАҒАЛАУ</a:t>
            </a:r>
          </a:p>
          <a:p>
            <a:pPr algn="ctr"/>
            <a:r>
              <a:rPr lang="kk-KZ" b="1">
                <a:solidFill>
                  <a:srgbClr val="000000"/>
                </a:solidFill>
                <a:latin typeface="Arial" charset="0"/>
                <a:cs typeface="Arial" charset="0"/>
              </a:rPr>
              <a:t>КӨМЕКТЕСУ</a:t>
            </a:r>
          </a:p>
          <a:p>
            <a:pPr algn="ctr"/>
            <a:endParaRPr lang="ru-RU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3492500" y="404813"/>
            <a:ext cx="172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2400" b="1" i="1">
                <a:solidFill>
                  <a:srgbClr val="000000"/>
                </a:solidFill>
                <a:latin typeface="Times New Roman" pitchFamily="18" charset="0"/>
              </a:rPr>
              <a:t>Көңіл күй</a:t>
            </a:r>
            <a:endParaRPr lang="ru-RU" sz="24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611188" y="476250"/>
            <a:ext cx="21605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2400" b="1" i="1">
                <a:solidFill>
                  <a:srgbClr val="000000"/>
                </a:solidFill>
                <a:latin typeface="Times New Roman" pitchFamily="18" charset="0"/>
              </a:rPr>
              <a:t>Денсаулық сақтау</a:t>
            </a:r>
            <a:endParaRPr lang="ru-RU" sz="24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6156325" y="404813"/>
            <a:ext cx="2447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2400" b="1" i="1">
                <a:solidFill>
                  <a:srgbClr val="000000"/>
                </a:solidFill>
                <a:latin typeface="Times New Roman" pitchFamily="18" charset="0"/>
              </a:rPr>
              <a:t>Материалдық жағдайы</a:t>
            </a:r>
            <a:endParaRPr lang="ru-RU" sz="24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4427538" y="105251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5508625" y="1268413"/>
            <a:ext cx="7921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 flipV="1">
            <a:off x="2555875" y="1341438"/>
            <a:ext cx="792163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539750" y="4365625"/>
            <a:ext cx="2160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2400" b="1" i="1">
                <a:solidFill>
                  <a:srgbClr val="000000"/>
                </a:solidFill>
                <a:latin typeface="Times New Roman" pitchFamily="18" charset="0"/>
              </a:rPr>
              <a:t>Жүйелі қадағалау</a:t>
            </a:r>
            <a:endParaRPr lang="ru-RU" sz="24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6300788" y="3573463"/>
            <a:ext cx="2374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2400" b="1" i="1">
                <a:solidFill>
                  <a:srgbClr val="000000"/>
                </a:solidFill>
                <a:latin typeface="Times New Roman" pitchFamily="18" charset="0"/>
              </a:rPr>
              <a:t>Стандарт талаптарын білу</a:t>
            </a:r>
            <a:endParaRPr lang="ru-RU" sz="24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6372225" y="5157788"/>
            <a:ext cx="2160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2400" b="1" i="1">
                <a:solidFill>
                  <a:srgbClr val="000000"/>
                </a:solidFill>
                <a:latin typeface="Times New Roman" pitchFamily="18" charset="0"/>
              </a:rPr>
              <a:t>Олқылықтарын білу</a:t>
            </a:r>
            <a:endParaRPr lang="ru-RU" sz="24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2627313" y="48688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5508625" y="41497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5508625" y="5661025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4427538" y="29972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547813" y="333375"/>
            <a:ext cx="5256212" cy="574675"/>
          </a:xfrm>
        </p:spPr>
        <p:txBody>
          <a:bodyPr/>
          <a:lstStyle/>
          <a:p>
            <a:r>
              <a:rPr lang="kk-KZ" sz="4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Ата-ананың</a:t>
            </a:r>
            <a:r>
              <a:rPr lang="ru-RU" sz="4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міндеті:</a:t>
            </a:r>
            <a:r>
              <a:rPr lang="ru-RU" sz="4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4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Заголовок 1"/>
          <p:cNvSpPr txBox="1">
            <a:spLocks/>
          </p:cNvSpPr>
          <p:nvPr/>
        </p:nvSpPr>
        <p:spPr bwMode="auto">
          <a:xfrm>
            <a:off x="1258888" y="2060575"/>
            <a:ext cx="5257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8313" y="1290638"/>
            <a:ext cx="82804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Балаңыздың сынып жетекшісімен тығыз байланыста </a:t>
            </a:r>
          </a:p>
          <a:p>
            <a:pPr marL="457200" indent="-457200"/>
            <a: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болуы; </a:t>
            </a:r>
            <a:b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Сабақтан келген балаңың күнделікті күнделігін </a:t>
            </a:r>
          </a:p>
          <a:p>
            <a:pPr marL="457200" indent="-457200"/>
            <a: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тексеріп, көмек көрсету; </a:t>
            </a:r>
            <a:b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Мектепішілік ата-аналар жиналысына қатысу; </a:t>
            </a:r>
            <a:b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Сыныптың ата-аналар комитетінің төрайымымен </a:t>
            </a:r>
          </a:p>
          <a:p>
            <a:pPr marL="457200" indent="-457200"/>
            <a: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байланыста болу; </a:t>
            </a:r>
            <a:b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kk-KZ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ашық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есік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сабағына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/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қатысу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>
              <a:lnSpc>
                <a:spcPts val="1675"/>
              </a:lnSpc>
            </a:pPr>
            <a:r>
              <a:rPr lang="ru-RU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Ата-аналарға арналған этикалық кодекс</a:t>
            </a:r>
            <a:r>
              <a:rPr lang="kk-KZ" sz="32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smtClean="0">
                <a:latin typeface="Times New Roman" pitchFamily="18" charset="0"/>
                <a:cs typeface="Times New Roman" pitchFamily="18" charset="0"/>
              </a:rPr>
            </a:br>
            <a:endParaRPr lang="kk-KZ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395288" y="692150"/>
            <a:ext cx="8640762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57200" algn="l"/>
              </a:tabLst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Мектеп білім ошағы екенін есте ұстаңыз.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Мұғалімнің қоғамдағы рөлін бағалаңыз, қолдау көрсетіңіз.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Бала тәрбиесі тек мұғалімнің ісі емес, ортақ іс екенін ұмытпаңыз.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Мектеп туралы, мектепте болған жағдай туралы анық-қанығына көз </a:t>
            </a:r>
          </a:p>
          <a:p>
            <a:pPr>
              <a:tabLst>
                <a:tab pos="457200" algn="l"/>
              </a:tabLst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жеткізбей тұрып, бөгде орындарға таратпаңыз.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Мектеп – балаңыздың екінші үйі екенін түсінсеңіз ,өзіңізді де сол үйдің</a:t>
            </a:r>
          </a:p>
          <a:p>
            <a:pPr>
              <a:tabLst>
                <a:tab pos="457200" algn="l"/>
              </a:tabLst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мүшесімін деп есептеңіз.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6. Мектепішілік және сыныптағы ата-аналар жиналысынан қалыс </a:t>
            </a:r>
          </a:p>
          <a:p>
            <a:pPr>
              <a:tabLst>
                <a:tab pos="457200" algn="l"/>
              </a:tabLst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қалмаңыз.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 Өз балаңыздың мектептен тыс уақыттағы өміріне аса үлкен </a:t>
            </a:r>
          </a:p>
          <a:p>
            <a:pPr>
              <a:tabLst>
                <a:tab pos="457200" algn="l"/>
              </a:tabLst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жауапкершілікпен қараңыз.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8. Балаңыз сапалы білім алсын десеңіз оған мектепке қажетті құрал-</a:t>
            </a:r>
          </a:p>
          <a:p>
            <a:pPr>
              <a:tabLst>
                <a:tab pos="457200" algn="l"/>
              </a:tabLst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жабдықтарын уақытылы әперіңіз.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9. Балаңыздың денсаулығы мен жеке басының тазалығына және киіміне</a:t>
            </a:r>
          </a:p>
          <a:p>
            <a:pPr>
              <a:tabLst>
                <a:tab pos="457200" algn="l"/>
              </a:tabLst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жауапты қараңыз.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10. Өз уақытымен балаңыздың оқу процесін, күнделігін, дәптерін </a:t>
            </a:r>
          </a:p>
          <a:p>
            <a:pPr>
              <a:tabLst>
                <a:tab pos="457200" algn="l"/>
              </a:tabLst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қадағалап отырыңыз. </a:t>
            </a:r>
            <a:b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kk-KZ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уақытында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келсеңіз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жетекшісін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балаңызды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күту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орнында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күтіңіз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мүмкіндігіңізге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өтілетін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ауыл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көлемінде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өтілетін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мерекелік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шараларға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байқауларға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қатысыңыз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еріктерімен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ата-ана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ұйымдастырушылық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ақпараттық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материалдық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көмек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көрсете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қалған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қиын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мәселелі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жағдайларда</a:t>
            </a:r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оны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тәртіппен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шешуге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тырысыңыз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1.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жетекшісі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2.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Пән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мұғалімі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3.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Директордың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оқу-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орынбасары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4.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педагог; </a:t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5.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басшысы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  <a:tabLst>
                <a:tab pos="457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tabLst>
                <a:tab pos="457200" algn="l"/>
              </a:tabLst>
            </a:pPr>
            <a:endParaRPr lang="kk-KZ" sz="15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2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Психологиялық-педагогикалық тұрғыдан берілетін төмендегі 14 кеңеске құлақ түріңіз: </a:t>
            </a:r>
            <a:endParaRPr lang="kk-KZ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Autofit/>
          </a:bodyPr>
          <a:lstStyle/>
          <a:p>
            <a:pPr>
              <a:buFont typeface="Arial" charset="0"/>
              <a:buAutoNum type="arabicPeriod"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Таңертен сабаққа барарында баланы жайлап қана оятыңыз. </a:t>
            </a:r>
          </a:p>
          <a:p>
            <a:pPr>
              <a:buFont typeface="Arial" charset="0"/>
              <a:buNone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Сіздің биязы үніңіз бен күлкіңіз-ақ ұйқысын ашуы тиіс. Кешегі бір теріс </a:t>
            </a:r>
          </a:p>
          <a:p>
            <a:pPr>
              <a:buFont typeface="Arial" charset="0"/>
              <a:buNone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қылықтарын айтып, басқа түкке тұрмайтын нәрсеге жүйкесін </a:t>
            </a:r>
          </a:p>
          <a:p>
            <a:pPr>
              <a:buFont typeface="Arial" charset="0"/>
              <a:buNone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жұқартпаңыз. Тамағын ішпей жатып ұрыс-керіс ұйымдастырмаңыз. </a:t>
            </a:r>
            <a:b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Егер балаңыз сабақтан кешігетіндей болып жатса, онда «Бол да болдың!»   астына алып айғайламаңыз. Оны ертерек оятпаған өзіңіз кінәлісіз. </a:t>
            </a:r>
            <a:b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Баланы сабаққа (әсіресе таңертен) ашқұрсақ жібермеңіз; </a:t>
            </a:r>
            <a:b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«Бұзық болма!», «Қисалаңдамай тыныш жүр!», «Бүгін 2 алсаң </a:t>
            </a:r>
          </a:p>
          <a:p>
            <a:pPr>
              <a:buFont typeface="Arial" charset="0"/>
              <a:buNone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құртамын!» деген ескертулерді жиі айта бермеңіз. Керісінше, оған жылу </a:t>
            </a:r>
          </a:p>
          <a:p>
            <a:pPr>
              <a:buFont typeface="Arial" charset="0"/>
              <a:buNone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сыйлап,  жақсы баға алып келуіне тілектестік білдіріңіз; </a:t>
            </a:r>
            <a:b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Есіктен кірмей жатып, «Бүгін қандай баға алдың?» деп бас салып </a:t>
            </a:r>
          </a:p>
          <a:p>
            <a:pPr>
              <a:buFont typeface="Arial" charset="0"/>
              <a:buNone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балыңызды сұрақтың астына алмаңыз. Мектептен келген балаңызды </a:t>
            </a:r>
          </a:p>
          <a:p>
            <a:pPr>
              <a:buFont typeface="Arial" charset="0"/>
              <a:buNone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көңілді қарсы алыңыз, оның сабақтан шаршап келгенін ескеріңіз. </a:t>
            </a:r>
          </a:p>
          <a:p>
            <a:pPr>
              <a:buFont typeface="Arial" charset="0"/>
              <a:buNone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Егер бала әлденеге ренжіп келсе, бірдеңені айтпақшы болса, «сені тындауға </a:t>
            </a:r>
          </a:p>
          <a:p>
            <a:pPr>
              <a:buFont typeface="Arial" charset="0"/>
              <a:buNone/>
            </a:pP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уақытым жоқ» демей, арнайы көңіл бөліп, мұқият тыңдаңыз; </a:t>
            </a:r>
            <a:b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259</Words>
  <Application>Microsoft Office PowerPoint</Application>
  <PresentationFormat>Экран (4:3)</PresentationFormat>
  <Paragraphs>142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Ата-ананың міндеті: </vt:lpstr>
      <vt:lpstr>Ата-аналарға арналған этикалық кодекс </vt:lpstr>
      <vt:lpstr>Презентация PowerPoint</vt:lpstr>
      <vt:lpstr>Психологиялық-педагогикалық тұрғыдан берілетін төмендегі 14 кеңеске құлақ түріңіз: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11</cp:revision>
  <cp:lastPrinted>2018-01-17T05:26:22Z</cp:lastPrinted>
  <dcterms:created xsi:type="dcterms:W3CDTF">2013-02-07T04:39:04Z</dcterms:created>
  <dcterms:modified xsi:type="dcterms:W3CDTF">2018-01-17T05:28:09Z</dcterms:modified>
</cp:coreProperties>
</file>